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7" r:id="rId2"/>
    <p:sldId id="276" r:id="rId3"/>
    <p:sldId id="277" r:id="rId4"/>
    <p:sldId id="278" r:id="rId5"/>
    <p:sldId id="279" r:id="rId6"/>
    <p:sldId id="280" r:id="rId7"/>
    <p:sldId id="281" r:id="rId8"/>
    <p:sldId id="284" r:id="rId9"/>
    <p:sldId id="282" r:id="rId10"/>
    <p:sldId id="283" r:id="rId11"/>
    <p:sldId id="285" r:id="rId12"/>
    <p:sldId id="290" r:id="rId13"/>
    <p:sldId id="286" r:id="rId14"/>
    <p:sldId id="288" r:id="rId15"/>
    <p:sldId id="291" r:id="rId16"/>
    <p:sldId id="292" r:id="rId17"/>
    <p:sldId id="300" r:id="rId18"/>
    <p:sldId id="294" r:id="rId19"/>
    <p:sldId id="295" r:id="rId20"/>
    <p:sldId id="296" r:id="rId21"/>
    <p:sldId id="293" r:id="rId22"/>
    <p:sldId id="298" r:id="rId23"/>
    <p:sldId id="299" r:id="rId24"/>
    <p:sldId id="305" r:id="rId25"/>
    <p:sldId id="306" r:id="rId26"/>
    <p:sldId id="313" r:id="rId27"/>
    <p:sldId id="315" r:id="rId28"/>
    <p:sldId id="307" r:id="rId29"/>
    <p:sldId id="308" r:id="rId30"/>
    <p:sldId id="309" r:id="rId31"/>
    <p:sldId id="310" r:id="rId32"/>
    <p:sldId id="311" r:id="rId33"/>
    <p:sldId id="31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67"/>
    <p:restoredTop sz="82449"/>
  </p:normalViewPr>
  <p:slideViewPr>
    <p:cSldViewPr snapToGrid="0" snapToObjects="1">
      <p:cViewPr varScale="1">
        <p:scale>
          <a:sx n="104" d="100"/>
          <a:sy n="104" d="100"/>
        </p:scale>
        <p:origin x="28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F6E0AF-A6BD-4817-839B-160DDD13B8B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8FF5844-F144-41F9-8CB9-75F497505DA9}">
      <dgm:prSet/>
      <dgm:spPr/>
      <dgm:t>
        <a:bodyPr spcFirstLastPara="0" vert="horz" wrap="square" lIns="177921" tIns="177921" rIns="177921" bIns="177921" numCol="1" spcCol="1270" anchor="ctr" anchorCtr="0"/>
        <a:lstStyle/>
        <a:p>
          <a:pPr>
            <a:lnSpc>
              <a:spcPct val="100000"/>
            </a:lnSpc>
          </a:pPr>
          <a:r>
            <a:rPr lang="en-US" kern="1200" dirty="0">
              <a:latin typeface="+mn-lt"/>
            </a:rPr>
            <a:t>Tests </a:t>
          </a:r>
          <a:r>
            <a:rPr lang="en-US" kern="1200" dirty="0">
              <a:latin typeface="+mn-lt"/>
              <a:ea typeface="+mn-ea"/>
              <a:cs typeface="+mn-cs"/>
            </a:rPr>
            <a:t>weren’t</a:t>
          </a:r>
          <a:r>
            <a:rPr lang="en-US" kern="1200" dirty="0">
              <a:latin typeface="+mn-lt"/>
            </a:rPr>
            <a:t> saying what the application does</a:t>
          </a:r>
        </a:p>
      </dgm:t>
    </dgm:pt>
    <dgm:pt modelId="{51CA0FA4-AA1A-4847-A8BC-34942058F1B6}" type="parTrans" cxnId="{7F43A044-5C47-4188-B254-4426BF1683FA}">
      <dgm:prSet/>
      <dgm:spPr/>
      <dgm:t>
        <a:bodyPr/>
        <a:lstStyle/>
        <a:p>
          <a:endParaRPr lang="en-US"/>
        </a:p>
      </dgm:t>
    </dgm:pt>
    <dgm:pt modelId="{209FFB07-29EF-4E7C-8B02-89048B8C806D}" type="sibTrans" cxnId="{7F43A044-5C47-4188-B254-4426BF1683FA}">
      <dgm:prSet/>
      <dgm:spPr/>
      <dgm:t>
        <a:bodyPr/>
        <a:lstStyle/>
        <a:p>
          <a:endParaRPr lang="en-US"/>
        </a:p>
      </dgm:t>
    </dgm:pt>
    <dgm:pt modelId="{DD7926E2-E637-4E53-9CB0-35E215F313FE}">
      <dgm:prSet/>
      <dgm:spPr/>
      <dgm:t>
        <a:bodyPr/>
        <a:lstStyle/>
        <a:p>
          <a:pPr>
            <a:lnSpc>
              <a:spcPct val="100000"/>
            </a:lnSpc>
          </a:pPr>
          <a:r>
            <a:rPr lang="en-US"/>
            <a:t>Created by developers, potentially after the code was done</a:t>
          </a:r>
        </a:p>
      </dgm:t>
    </dgm:pt>
    <dgm:pt modelId="{F1753E91-DCBB-4C94-86EE-AF733A13EEDA}" type="parTrans" cxnId="{AD989308-9C04-4A5F-BF96-5AC1FB2C83FF}">
      <dgm:prSet/>
      <dgm:spPr/>
      <dgm:t>
        <a:bodyPr/>
        <a:lstStyle/>
        <a:p>
          <a:endParaRPr lang="en-US"/>
        </a:p>
      </dgm:t>
    </dgm:pt>
    <dgm:pt modelId="{BDE11A56-3B02-4027-8A4D-50EAD0F002B2}" type="sibTrans" cxnId="{AD989308-9C04-4A5F-BF96-5AC1FB2C83FF}">
      <dgm:prSet/>
      <dgm:spPr/>
      <dgm:t>
        <a:bodyPr/>
        <a:lstStyle/>
        <a:p>
          <a:endParaRPr lang="en-US"/>
        </a:p>
      </dgm:t>
    </dgm:pt>
    <dgm:pt modelId="{400E268D-2064-4EBA-B6E5-345A8E41C953}">
      <dgm:prSet/>
      <dgm:spPr/>
      <dgm:t>
        <a:bodyPr/>
        <a:lstStyle/>
        <a:p>
          <a:pPr>
            <a:lnSpc>
              <a:spcPct val="100000"/>
            </a:lnSpc>
          </a:pPr>
          <a:r>
            <a:rPr lang="en-US"/>
            <a:t>If fails doesn’t tell me nothing. Need to go through the code to figure out something.</a:t>
          </a:r>
        </a:p>
      </dgm:t>
    </dgm:pt>
    <dgm:pt modelId="{33885C6E-7F98-455C-8654-B1E6569181F5}" type="parTrans" cxnId="{5EDE73F3-E2CA-4092-9ED4-4B113833C7C0}">
      <dgm:prSet/>
      <dgm:spPr/>
      <dgm:t>
        <a:bodyPr/>
        <a:lstStyle/>
        <a:p>
          <a:endParaRPr lang="en-US"/>
        </a:p>
      </dgm:t>
    </dgm:pt>
    <dgm:pt modelId="{A01E3D01-3304-424B-99CB-7B45EE8DD747}" type="sibTrans" cxnId="{5EDE73F3-E2CA-4092-9ED4-4B113833C7C0}">
      <dgm:prSet/>
      <dgm:spPr/>
      <dgm:t>
        <a:bodyPr/>
        <a:lstStyle/>
        <a:p>
          <a:endParaRPr lang="en-US"/>
        </a:p>
      </dgm:t>
    </dgm:pt>
    <dgm:pt modelId="{879AC03F-986B-4719-92E4-DEB3009A6406}" type="pres">
      <dgm:prSet presAssocID="{0DF6E0AF-A6BD-4817-839B-160DDD13B8BB}" presName="root" presStyleCnt="0">
        <dgm:presLayoutVars>
          <dgm:dir/>
          <dgm:resizeHandles val="exact"/>
        </dgm:presLayoutVars>
      </dgm:prSet>
      <dgm:spPr/>
    </dgm:pt>
    <dgm:pt modelId="{D06E97E1-FCAD-4C14-8E20-BE4E9404539D}" type="pres">
      <dgm:prSet presAssocID="{E8FF5844-F144-41F9-8CB9-75F497505DA9}" presName="compNode" presStyleCnt="0"/>
      <dgm:spPr/>
    </dgm:pt>
    <dgm:pt modelId="{EDEBA1DD-8498-424D-895D-A591D42E024D}" type="pres">
      <dgm:prSet presAssocID="{E8FF5844-F144-41F9-8CB9-75F497505DA9}" presName="bgRect" presStyleLbl="bgShp" presStyleIdx="0" presStyleCnt="3"/>
      <dgm:spPr/>
    </dgm:pt>
    <dgm:pt modelId="{365CFD37-B6AB-4589-9504-B05DFF661843}" type="pres">
      <dgm:prSet presAssocID="{E8FF5844-F144-41F9-8CB9-75F497505DA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F204AF50-2491-4437-9D82-BAECDB086B95}" type="pres">
      <dgm:prSet presAssocID="{E8FF5844-F144-41F9-8CB9-75F497505DA9}" presName="spaceRect" presStyleCnt="0"/>
      <dgm:spPr/>
    </dgm:pt>
    <dgm:pt modelId="{7B75DBCB-ABC5-4F5E-ABF1-363930558AA0}" type="pres">
      <dgm:prSet presAssocID="{E8FF5844-F144-41F9-8CB9-75F497505DA9}" presName="parTx" presStyleLbl="revTx" presStyleIdx="0" presStyleCnt="3">
        <dgm:presLayoutVars>
          <dgm:chMax val="0"/>
          <dgm:chPref val="0"/>
        </dgm:presLayoutVars>
      </dgm:prSet>
      <dgm:spPr/>
    </dgm:pt>
    <dgm:pt modelId="{9FB3613F-BB52-4B2E-990F-AC1DC153BCB3}" type="pres">
      <dgm:prSet presAssocID="{209FFB07-29EF-4E7C-8B02-89048B8C806D}" presName="sibTrans" presStyleCnt="0"/>
      <dgm:spPr/>
    </dgm:pt>
    <dgm:pt modelId="{F4C48F17-BE8F-4A1C-87EC-29B048B3CB57}" type="pres">
      <dgm:prSet presAssocID="{DD7926E2-E637-4E53-9CB0-35E215F313FE}" presName="compNode" presStyleCnt="0"/>
      <dgm:spPr/>
    </dgm:pt>
    <dgm:pt modelId="{8735E5B1-CFCE-49F0-93B7-6D785014CFB6}" type="pres">
      <dgm:prSet presAssocID="{DD7926E2-E637-4E53-9CB0-35E215F313FE}" presName="bgRect" presStyleLbl="bgShp" presStyleIdx="1" presStyleCnt="3"/>
      <dgm:spPr/>
    </dgm:pt>
    <dgm:pt modelId="{09BDCD63-A160-441F-A999-37F2C32CE9DD}" type="pres">
      <dgm:prSet presAssocID="{DD7926E2-E637-4E53-9CB0-35E215F313F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A49F1CFD-0696-4034-AA42-E75C2DEC7DFD}" type="pres">
      <dgm:prSet presAssocID="{DD7926E2-E637-4E53-9CB0-35E215F313FE}" presName="spaceRect" presStyleCnt="0"/>
      <dgm:spPr/>
    </dgm:pt>
    <dgm:pt modelId="{8F964DE8-B1F0-4498-8FB2-1E79C6035107}" type="pres">
      <dgm:prSet presAssocID="{DD7926E2-E637-4E53-9CB0-35E215F313FE}" presName="parTx" presStyleLbl="revTx" presStyleIdx="1" presStyleCnt="3">
        <dgm:presLayoutVars>
          <dgm:chMax val="0"/>
          <dgm:chPref val="0"/>
        </dgm:presLayoutVars>
      </dgm:prSet>
      <dgm:spPr/>
    </dgm:pt>
    <dgm:pt modelId="{E4F1E5EE-E5CD-4FFD-A69C-B3B2AF36034A}" type="pres">
      <dgm:prSet presAssocID="{BDE11A56-3B02-4027-8A4D-50EAD0F002B2}" presName="sibTrans" presStyleCnt="0"/>
      <dgm:spPr/>
    </dgm:pt>
    <dgm:pt modelId="{3E6947A5-2A58-4B86-877A-25A8574C3016}" type="pres">
      <dgm:prSet presAssocID="{400E268D-2064-4EBA-B6E5-345A8E41C953}" presName="compNode" presStyleCnt="0"/>
      <dgm:spPr/>
    </dgm:pt>
    <dgm:pt modelId="{6FFDA0FB-9C1B-4359-87BE-44C105FDAB7D}" type="pres">
      <dgm:prSet presAssocID="{400E268D-2064-4EBA-B6E5-345A8E41C953}" presName="bgRect" presStyleLbl="bgShp" presStyleIdx="2" presStyleCnt="3"/>
      <dgm:spPr/>
    </dgm:pt>
    <dgm:pt modelId="{40B007FE-5F28-42E8-B96B-1A5BB219E827}" type="pres">
      <dgm:prSet presAssocID="{400E268D-2064-4EBA-B6E5-345A8E41C95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BE5C30FF-98B6-4ED1-A838-2E7F69152732}" type="pres">
      <dgm:prSet presAssocID="{400E268D-2064-4EBA-B6E5-345A8E41C953}" presName="spaceRect" presStyleCnt="0"/>
      <dgm:spPr/>
    </dgm:pt>
    <dgm:pt modelId="{0C03FADF-A65D-419F-B7EF-3BFD1C3D25D5}" type="pres">
      <dgm:prSet presAssocID="{400E268D-2064-4EBA-B6E5-345A8E41C953}" presName="parTx" presStyleLbl="revTx" presStyleIdx="2" presStyleCnt="3">
        <dgm:presLayoutVars>
          <dgm:chMax val="0"/>
          <dgm:chPref val="0"/>
        </dgm:presLayoutVars>
      </dgm:prSet>
      <dgm:spPr/>
    </dgm:pt>
  </dgm:ptLst>
  <dgm:cxnLst>
    <dgm:cxn modelId="{AD989308-9C04-4A5F-BF96-5AC1FB2C83FF}" srcId="{0DF6E0AF-A6BD-4817-839B-160DDD13B8BB}" destId="{DD7926E2-E637-4E53-9CB0-35E215F313FE}" srcOrd="1" destOrd="0" parTransId="{F1753E91-DCBB-4C94-86EE-AF733A13EEDA}" sibTransId="{BDE11A56-3B02-4027-8A4D-50EAD0F002B2}"/>
    <dgm:cxn modelId="{7F43A044-5C47-4188-B254-4426BF1683FA}" srcId="{0DF6E0AF-A6BD-4817-839B-160DDD13B8BB}" destId="{E8FF5844-F144-41F9-8CB9-75F497505DA9}" srcOrd="0" destOrd="0" parTransId="{51CA0FA4-AA1A-4847-A8BC-34942058F1B6}" sibTransId="{209FFB07-29EF-4E7C-8B02-89048B8C806D}"/>
    <dgm:cxn modelId="{BDEBA6A0-3F50-C846-8D82-B581D4F63A18}" type="presOf" srcId="{DD7926E2-E637-4E53-9CB0-35E215F313FE}" destId="{8F964DE8-B1F0-4498-8FB2-1E79C6035107}" srcOrd="0" destOrd="0" presId="urn:microsoft.com/office/officeart/2018/2/layout/IconVerticalSolidList"/>
    <dgm:cxn modelId="{BC7DA0CD-D8C5-5744-B23E-5DA0A62B4183}" type="presOf" srcId="{0DF6E0AF-A6BD-4817-839B-160DDD13B8BB}" destId="{879AC03F-986B-4719-92E4-DEB3009A6406}" srcOrd="0" destOrd="0" presId="urn:microsoft.com/office/officeart/2018/2/layout/IconVerticalSolidList"/>
    <dgm:cxn modelId="{8779F4E2-3979-6446-BEDC-499B2C43603E}" type="presOf" srcId="{E8FF5844-F144-41F9-8CB9-75F497505DA9}" destId="{7B75DBCB-ABC5-4F5E-ABF1-363930558AA0}" srcOrd="0" destOrd="0" presId="urn:microsoft.com/office/officeart/2018/2/layout/IconVerticalSolidList"/>
    <dgm:cxn modelId="{9E900BF2-E476-514D-BFE7-01DC6B40C356}" type="presOf" srcId="{400E268D-2064-4EBA-B6E5-345A8E41C953}" destId="{0C03FADF-A65D-419F-B7EF-3BFD1C3D25D5}" srcOrd="0" destOrd="0" presId="urn:microsoft.com/office/officeart/2018/2/layout/IconVerticalSolidList"/>
    <dgm:cxn modelId="{5EDE73F3-E2CA-4092-9ED4-4B113833C7C0}" srcId="{0DF6E0AF-A6BD-4817-839B-160DDD13B8BB}" destId="{400E268D-2064-4EBA-B6E5-345A8E41C953}" srcOrd="2" destOrd="0" parTransId="{33885C6E-7F98-455C-8654-B1E6569181F5}" sibTransId="{A01E3D01-3304-424B-99CB-7B45EE8DD747}"/>
    <dgm:cxn modelId="{B5B8ECFE-F814-424B-9A7F-F372226E896D}" type="presParOf" srcId="{879AC03F-986B-4719-92E4-DEB3009A6406}" destId="{D06E97E1-FCAD-4C14-8E20-BE4E9404539D}" srcOrd="0" destOrd="0" presId="urn:microsoft.com/office/officeart/2018/2/layout/IconVerticalSolidList"/>
    <dgm:cxn modelId="{579E2806-BC7B-3C4E-9B70-A9A06FF0A2F1}" type="presParOf" srcId="{D06E97E1-FCAD-4C14-8E20-BE4E9404539D}" destId="{EDEBA1DD-8498-424D-895D-A591D42E024D}" srcOrd="0" destOrd="0" presId="urn:microsoft.com/office/officeart/2018/2/layout/IconVerticalSolidList"/>
    <dgm:cxn modelId="{7A07BDC5-A3C1-3846-B1B9-C3223365BF8A}" type="presParOf" srcId="{D06E97E1-FCAD-4C14-8E20-BE4E9404539D}" destId="{365CFD37-B6AB-4589-9504-B05DFF661843}" srcOrd="1" destOrd="0" presId="urn:microsoft.com/office/officeart/2018/2/layout/IconVerticalSolidList"/>
    <dgm:cxn modelId="{E917F289-9EA8-4244-91A4-3C605C5C4757}" type="presParOf" srcId="{D06E97E1-FCAD-4C14-8E20-BE4E9404539D}" destId="{F204AF50-2491-4437-9D82-BAECDB086B95}" srcOrd="2" destOrd="0" presId="urn:microsoft.com/office/officeart/2018/2/layout/IconVerticalSolidList"/>
    <dgm:cxn modelId="{B522D0D7-D266-FE44-80CA-E24E3A3A9832}" type="presParOf" srcId="{D06E97E1-FCAD-4C14-8E20-BE4E9404539D}" destId="{7B75DBCB-ABC5-4F5E-ABF1-363930558AA0}" srcOrd="3" destOrd="0" presId="urn:microsoft.com/office/officeart/2018/2/layout/IconVerticalSolidList"/>
    <dgm:cxn modelId="{2AC822F5-F2E6-C649-B6ED-3EE71485F497}" type="presParOf" srcId="{879AC03F-986B-4719-92E4-DEB3009A6406}" destId="{9FB3613F-BB52-4B2E-990F-AC1DC153BCB3}" srcOrd="1" destOrd="0" presId="urn:microsoft.com/office/officeart/2018/2/layout/IconVerticalSolidList"/>
    <dgm:cxn modelId="{7ABF51C0-FA05-0F48-9884-74C1A6AC5700}" type="presParOf" srcId="{879AC03F-986B-4719-92E4-DEB3009A6406}" destId="{F4C48F17-BE8F-4A1C-87EC-29B048B3CB57}" srcOrd="2" destOrd="0" presId="urn:microsoft.com/office/officeart/2018/2/layout/IconVerticalSolidList"/>
    <dgm:cxn modelId="{2A8F5770-576E-EF4C-9EE8-54C00E78F2C5}" type="presParOf" srcId="{F4C48F17-BE8F-4A1C-87EC-29B048B3CB57}" destId="{8735E5B1-CFCE-49F0-93B7-6D785014CFB6}" srcOrd="0" destOrd="0" presId="urn:microsoft.com/office/officeart/2018/2/layout/IconVerticalSolidList"/>
    <dgm:cxn modelId="{FE6AEF2B-3F35-1E4E-8C19-3A37A87F752B}" type="presParOf" srcId="{F4C48F17-BE8F-4A1C-87EC-29B048B3CB57}" destId="{09BDCD63-A160-441F-A999-37F2C32CE9DD}" srcOrd="1" destOrd="0" presId="urn:microsoft.com/office/officeart/2018/2/layout/IconVerticalSolidList"/>
    <dgm:cxn modelId="{BDFC4308-9576-7A4E-B68F-47A9A8652173}" type="presParOf" srcId="{F4C48F17-BE8F-4A1C-87EC-29B048B3CB57}" destId="{A49F1CFD-0696-4034-AA42-E75C2DEC7DFD}" srcOrd="2" destOrd="0" presId="urn:microsoft.com/office/officeart/2018/2/layout/IconVerticalSolidList"/>
    <dgm:cxn modelId="{97782C6D-6FA1-9147-9A23-6A58E2CB8370}" type="presParOf" srcId="{F4C48F17-BE8F-4A1C-87EC-29B048B3CB57}" destId="{8F964DE8-B1F0-4498-8FB2-1E79C6035107}" srcOrd="3" destOrd="0" presId="urn:microsoft.com/office/officeart/2018/2/layout/IconVerticalSolidList"/>
    <dgm:cxn modelId="{778B36D6-30A1-8547-9397-5DB85C8AF52F}" type="presParOf" srcId="{879AC03F-986B-4719-92E4-DEB3009A6406}" destId="{E4F1E5EE-E5CD-4FFD-A69C-B3B2AF36034A}" srcOrd="3" destOrd="0" presId="urn:microsoft.com/office/officeart/2018/2/layout/IconVerticalSolidList"/>
    <dgm:cxn modelId="{50C3B5F7-2538-AF41-9979-DA4B410FA463}" type="presParOf" srcId="{879AC03F-986B-4719-92E4-DEB3009A6406}" destId="{3E6947A5-2A58-4B86-877A-25A8574C3016}" srcOrd="4" destOrd="0" presId="urn:microsoft.com/office/officeart/2018/2/layout/IconVerticalSolidList"/>
    <dgm:cxn modelId="{B63EB6FD-DDA3-3C4F-9E95-CDB599AC55CC}" type="presParOf" srcId="{3E6947A5-2A58-4B86-877A-25A8574C3016}" destId="{6FFDA0FB-9C1B-4359-87BE-44C105FDAB7D}" srcOrd="0" destOrd="0" presId="urn:microsoft.com/office/officeart/2018/2/layout/IconVerticalSolidList"/>
    <dgm:cxn modelId="{B935E4C5-D8C0-7144-844D-42AA811D48FE}" type="presParOf" srcId="{3E6947A5-2A58-4B86-877A-25A8574C3016}" destId="{40B007FE-5F28-42E8-B96B-1A5BB219E827}" srcOrd="1" destOrd="0" presId="urn:microsoft.com/office/officeart/2018/2/layout/IconVerticalSolidList"/>
    <dgm:cxn modelId="{1B05DC72-B3DD-634A-A784-03591F54455B}" type="presParOf" srcId="{3E6947A5-2A58-4B86-877A-25A8574C3016}" destId="{BE5C30FF-98B6-4ED1-A838-2E7F69152732}" srcOrd="2" destOrd="0" presId="urn:microsoft.com/office/officeart/2018/2/layout/IconVerticalSolidList"/>
    <dgm:cxn modelId="{EF8A52DD-3827-BE4C-A160-455B5A3A7852}" type="presParOf" srcId="{3E6947A5-2A58-4B86-877A-25A8574C3016}" destId="{0C03FADF-A65D-419F-B7EF-3BFD1C3D25D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F6E0AF-A6BD-4817-839B-160DDD13B8BB}"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E8FF5844-F144-41F9-8CB9-75F497505DA9}">
      <dgm:prSet/>
      <dgm:spPr/>
      <dgm:t>
        <a:bodyPr/>
        <a:lstStyle/>
        <a:p>
          <a:r>
            <a:rPr lang="en-US" dirty="0"/>
            <a:t>Misunderstood BDD : just because its Gherkin does not mean its BDD</a:t>
          </a:r>
        </a:p>
      </dgm:t>
    </dgm:pt>
    <dgm:pt modelId="{51CA0FA4-AA1A-4847-A8BC-34942058F1B6}" type="parTrans" cxnId="{7F43A044-5C47-4188-B254-4426BF1683FA}">
      <dgm:prSet/>
      <dgm:spPr/>
      <dgm:t>
        <a:bodyPr/>
        <a:lstStyle/>
        <a:p>
          <a:endParaRPr lang="en-US"/>
        </a:p>
      </dgm:t>
    </dgm:pt>
    <dgm:pt modelId="{209FFB07-29EF-4E7C-8B02-89048B8C806D}" type="sibTrans" cxnId="{7F43A044-5C47-4188-B254-4426BF1683FA}">
      <dgm:prSet/>
      <dgm:spPr/>
      <dgm:t>
        <a:bodyPr/>
        <a:lstStyle/>
        <a:p>
          <a:endParaRPr lang="en-US"/>
        </a:p>
      </dgm:t>
    </dgm:pt>
    <dgm:pt modelId="{DD7926E2-E637-4E53-9CB0-35E215F313FE}">
      <dgm:prSet/>
      <dgm:spPr/>
      <dgm:t>
        <a:bodyPr/>
        <a:lstStyle/>
        <a:p>
          <a:r>
            <a:rPr lang="en-US" dirty="0"/>
            <a:t>Design driven by the tool</a:t>
          </a:r>
        </a:p>
      </dgm:t>
    </dgm:pt>
    <dgm:pt modelId="{F1753E91-DCBB-4C94-86EE-AF733A13EEDA}" type="parTrans" cxnId="{AD989308-9C04-4A5F-BF96-5AC1FB2C83FF}">
      <dgm:prSet/>
      <dgm:spPr/>
      <dgm:t>
        <a:bodyPr/>
        <a:lstStyle/>
        <a:p>
          <a:endParaRPr lang="en-US"/>
        </a:p>
      </dgm:t>
    </dgm:pt>
    <dgm:pt modelId="{BDE11A56-3B02-4027-8A4D-50EAD0F002B2}" type="sibTrans" cxnId="{AD989308-9C04-4A5F-BF96-5AC1FB2C83FF}">
      <dgm:prSet/>
      <dgm:spPr/>
      <dgm:t>
        <a:bodyPr/>
        <a:lstStyle/>
        <a:p>
          <a:endParaRPr lang="en-US"/>
        </a:p>
      </dgm:t>
    </dgm:pt>
    <dgm:pt modelId="{400E268D-2064-4EBA-B6E5-345A8E41C953}">
      <dgm:prSet/>
      <dgm:spPr/>
      <dgm:t>
        <a:bodyPr/>
        <a:lstStyle/>
        <a:p>
          <a:r>
            <a:rPr lang="en-US" dirty="0"/>
            <a:t>Use the “new thing” without knowing how it really works.</a:t>
          </a:r>
        </a:p>
      </dgm:t>
    </dgm:pt>
    <dgm:pt modelId="{33885C6E-7F98-455C-8654-B1E6569181F5}" type="parTrans" cxnId="{5EDE73F3-E2CA-4092-9ED4-4B113833C7C0}">
      <dgm:prSet/>
      <dgm:spPr/>
      <dgm:t>
        <a:bodyPr/>
        <a:lstStyle/>
        <a:p>
          <a:endParaRPr lang="en-US"/>
        </a:p>
      </dgm:t>
    </dgm:pt>
    <dgm:pt modelId="{A01E3D01-3304-424B-99CB-7B45EE8DD747}" type="sibTrans" cxnId="{5EDE73F3-E2CA-4092-9ED4-4B113833C7C0}">
      <dgm:prSet/>
      <dgm:spPr/>
      <dgm:t>
        <a:bodyPr/>
        <a:lstStyle/>
        <a:p>
          <a:endParaRPr lang="en-US"/>
        </a:p>
      </dgm:t>
    </dgm:pt>
    <dgm:pt modelId="{99184A0C-DE58-4CD7-BD9E-2670FECAFBA1}" type="pres">
      <dgm:prSet presAssocID="{0DF6E0AF-A6BD-4817-839B-160DDD13B8BB}" presName="root" presStyleCnt="0">
        <dgm:presLayoutVars>
          <dgm:dir/>
          <dgm:resizeHandles val="exact"/>
        </dgm:presLayoutVars>
      </dgm:prSet>
      <dgm:spPr/>
    </dgm:pt>
    <dgm:pt modelId="{6E1ACA8E-15D7-4AAE-9108-B9A083A687A1}" type="pres">
      <dgm:prSet presAssocID="{E8FF5844-F144-41F9-8CB9-75F497505DA9}" presName="compNode" presStyleCnt="0"/>
      <dgm:spPr/>
    </dgm:pt>
    <dgm:pt modelId="{3A04F38B-E80D-4C66-BD70-EAC78496B4A9}" type="pres">
      <dgm:prSet presAssocID="{E8FF5844-F144-41F9-8CB9-75F497505DA9}" presName="bgRect" presStyleLbl="bgShp" presStyleIdx="0" presStyleCnt="3"/>
      <dgm:spPr/>
    </dgm:pt>
    <dgm:pt modelId="{1643F581-0D67-42AC-BA36-DAC4CE0AD811}" type="pres">
      <dgm:prSet presAssocID="{E8FF5844-F144-41F9-8CB9-75F497505DA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af"/>
        </a:ext>
      </dgm:extLst>
    </dgm:pt>
    <dgm:pt modelId="{41213D92-1CBD-4BDD-A65E-92BFB472387E}" type="pres">
      <dgm:prSet presAssocID="{E8FF5844-F144-41F9-8CB9-75F497505DA9}" presName="spaceRect" presStyleCnt="0"/>
      <dgm:spPr/>
    </dgm:pt>
    <dgm:pt modelId="{1DF9D0BB-4D68-4D2A-9098-3915A783D89E}" type="pres">
      <dgm:prSet presAssocID="{E8FF5844-F144-41F9-8CB9-75F497505DA9}" presName="parTx" presStyleLbl="revTx" presStyleIdx="0" presStyleCnt="3">
        <dgm:presLayoutVars>
          <dgm:chMax val="0"/>
          <dgm:chPref val="0"/>
        </dgm:presLayoutVars>
      </dgm:prSet>
      <dgm:spPr/>
    </dgm:pt>
    <dgm:pt modelId="{3EF275DA-AD2E-4897-91F8-87010E268093}" type="pres">
      <dgm:prSet presAssocID="{209FFB07-29EF-4E7C-8B02-89048B8C806D}" presName="sibTrans" presStyleCnt="0"/>
      <dgm:spPr/>
    </dgm:pt>
    <dgm:pt modelId="{8EEFA99C-B295-4E4C-A59E-E2617581E175}" type="pres">
      <dgm:prSet presAssocID="{DD7926E2-E637-4E53-9CB0-35E215F313FE}" presName="compNode" presStyleCnt="0"/>
      <dgm:spPr/>
    </dgm:pt>
    <dgm:pt modelId="{33DE7BD2-3EBE-4056-8411-527360D82DB3}" type="pres">
      <dgm:prSet presAssocID="{DD7926E2-E637-4E53-9CB0-35E215F313FE}" presName="bgRect" presStyleLbl="bgShp" presStyleIdx="1" presStyleCnt="3"/>
      <dgm:spPr/>
    </dgm:pt>
    <dgm:pt modelId="{D922BD09-60DA-4402-82E1-00AE8F6184B4}" type="pres">
      <dgm:prSet presAssocID="{DD7926E2-E637-4E53-9CB0-35E215F313F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4E6F4013-C543-4713-A5C4-94A6283D032E}" type="pres">
      <dgm:prSet presAssocID="{DD7926E2-E637-4E53-9CB0-35E215F313FE}" presName="spaceRect" presStyleCnt="0"/>
      <dgm:spPr/>
    </dgm:pt>
    <dgm:pt modelId="{4E939530-53D4-4DB8-A197-2BE9E6A529F6}" type="pres">
      <dgm:prSet presAssocID="{DD7926E2-E637-4E53-9CB0-35E215F313FE}" presName="parTx" presStyleLbl="revTx" presStyleIdx="1" presStyleCnt="3">
        <dgm:presLayoutVars>
          <dgm:chMax val="0"/>
          <dgm:chPref val="0"/>
        </dgm:presLayoutVars>
      </dgm:prSet>
      <dgm:spPr/>
    </dgm:pt>
    <dgm:pt modelId="{AA676C1E-D94B-4930-9CFA-103E5D00B1C8}" type="pres">
      <dgm:prSet presAssocID="{BDE11A56-3B02-4027-8A4D-50EAD0F002B2}" presName="sibTrans" presStyleCnt="0"/>
      <dgm:spPr/>
    </dgm:pt>
    <dgm:pt modelId="{F6D5480B-37A9-4C52-A1CB-B56415D939E8}" type="pres">
      <dgm:prSet presAssocID="{400E268D-2064-4EBA-B6E5-345A8E41C953}" presName="compNode" presStyleCnt="0"/>
      <dgm:spPr/>
    </dgm:pt>
    <dgm:pt modelId="{FE16C698-B33F-42C9-956C-30A8FD8F3E2C}" type="pres">
      <dgm:prSet presAssocID="{400E268D-2064-4EBA-B6E5-345A8E41C953}" presName="bgRect" presStyleLbl="bgShp" presStyleIdx="2" presStyleCnt="3"/>
      <dgm:spPr/>
    </dgm:pt>
    <dgm:pt modelId="{60F87D90-DB97-44C1-B7C7-DFEB80349F34}" type="pres">
      <dgm:prSet presAssocID="{400E268D-2064-4EBA-B6E5-345A8E41C95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D46DFCE2-003E-4D3D-9685-C58F620268AA}" type="pres">
      <dgm:prSet presAssocID="{400E268D-2064-4EBA-B6E5-345A8E41C953}" presName="spaceRect" presStyleCnt="0"/>
      <dgm:spPr/>
    </dgm:pt>
    <dgm:pt modelId="{BF375669-45BD-4A6D-8300-96DD76224E8C}" type="pres">
      <dgm:prSet presAssocID="{400E268D-2064-4EBA-B6E5-345A8E41C953}" presName="parTx" presStyleLbl="revTx" presStyleIdx="2" presStyleCnt="3">
        <dgm:presLayoutVars>
          <dgm:chMax val="0"/>
          <dgm:chPref val="0"/>
        </dgm:presLayoutVars>
      </dgm:prSet>
      <dgm:spPr/>
    </dgm:pt>
  </dgm:ptLst>
  <dgm:cxnLst>
    <dgm:cxn modelId="{AD989308-9C04-4A5F-BF96-5AC1FB2C83FF}" srcId="{0DF6E0AF-A6BD-4817-839B-160DDD13B8BB}" destId="{DD7926E2-E637-4E53-9CB0-35E215F313FE}" srcOrd="1" destOrd="0" parTransId="{F1753E91-DCBB-4C94-86EE-AF733A13EEDA}" sibTransId="{BDE11A56-3B02-4027-8A4D-50EAD0F002B2}"/>
    <dgm:cxn modelId="{6C3D4118-8393-4725-B2F8-FCCE33DB7350}" type="presOf" srcId="{400E268D-2064-4EBA-B6E5-345A8E41C953}" destId="{BF375669-45BD-4A6D-8300-96DD76224E8C}" srcOrd="0" destOrd="0" presId="urn:microsoft.com/office/officeart/2018/2/layout/IconVerticalSolidList"/>
    <dgm:cxn modelId="{4EBEBF1E-0B79-4092-8594-1CC026EE19FE}" type="presOf" srcId="{E8FF5844-F144-41F9-8CB9-75F497505DA9}" destId="{1DF9D0BB-4D68-4D2A-9098-3915A783D89E}" srcOrd="0" destOrd="0" presId="urn:microsoft.com/office/officeart/2018/2/layout/IconVerticalSolidList"/>
    <dgm:cxn modelId="{7F43A044-5C47-4188-B254-4426BF1683FA}" srcId="{0DF6E0AF-A6BD-4817-839B-160DDD13B8BB}" destId="{E8FF5844-F144-41F9-8CB9-75F497505DA9}" srcOrd="0" destOrd="0" parTransId="{51CA0FA4-AA1A-4847-A8BC-34942058F1B6}" sibTransId="{209FFB07-29EF-4E7C-8B02-89048B8C806D}"/>
    <dgm:cxn modelId="{909C10B5-C22D-45B0-B877-BC74807B8202}" type="presOf" srcId="{DD7926E2-E637-4E53-9CB0-35E215F313FE}" destId="{4E939530-53D4-4DB8-A197-2BE9E6A529F6}" srcOrd="0" destOrd="0" presId="urn:microsoft.com/office/officeart/2018/2/layout/IconVerticalSolidList"/>
    <dgm:cxn modelId="{C78255B8-B512-4873-969B-8240D878F2E0}" type="presOf" srcId="{0DF6E0AF-A6BD-4817-839B-160DDD13B8BB}" destId="{99184A0C-DE58-4CD7-BD9E-2670FECAFBA1}" srcOrd="0" destOrd="0" presId="urn:microsoft.com/office/officeart/2018/2/layout/IconVerticalSolidList"/>
    <dgm:cxn modelId="{5EDE73F3-E2CA-4092-9ED4-4B113833C7C0}" srcId="{0DF6E0AF-A6BD-4817-839B-160DDD13B8BB}" destId="{400E268D-2064-4EBA-B6E5-345A8E41C953}" srcOrd="2" destOrd="0" parTransId="{33885C6E-7F98-455C-8654-B1E6569181F5}" sibTransId="{A01E3D01-3304-424B-99CB-7B45EE8DD747}"/>
    <dgm:cxn modelId="{CDD22902-BBFF-4BFB-87F5-6E8194C7CEAD}" type="presParOf" srcId="{99184A0C-DE58-4CD7-BD9E-2670FECAFBA1}" destId="{6E1ACA8E-15D7-4AAE-9108-B9A083A687A1}" srcOrd="0" destOrd="0" presId="urn:microsoft.com/office/officeart/2018/2/layout/IconVerticalSolidList"/>
    <dgm:cxn modelId="{F81AF996-D3CC-4B78-B632-2565A64542D4}" type="presParOf" srcId="{6E1ACA8E-15D7-4AAE-9108-B9A083A687A1}" destId="{3A04F38B-E80D-4C66-BD70-EAC78496B4A9}" srcOrd="0" destOrd="0" presId="urn:microsoft.com/office/officeart/2018/2/layout/IconVerticalSolidList"/>
    <dgm:cxn modelId="{5CF3EB8C-A453-4BF3-AD02-7DF69019662F}" type="presParOf" srcId="{6E1ACA8E-15D7-4AAE-9108-B9A083A687A1}" destId="{1643F581-0D67-42AC-BA36-DAC4CE0AD811}" srcOrd="1" destOrd="0" presId="urn:microsoft.com/office/officeart/2018/2/layout/IconVerticalSolidList"/>
    <dgm:cxn modelId="{36C7D1B5-7A79-426B-AB0F-EF67B2E86E26}" type="presParOf" srcId="{6E1ACA8E-15D7-4AAE-9108-B9A083A687A1}" destId="{41213D92-1CBD-4BDD-A65E-92BFB472387E}" srcOrd="2" destOrd="0" presId="urn:microsoft.com/office/officeart/2018/2/layout/IconVerticalSolidList"/>
    <dgm:cxn modelId="{96C1AD50-6780-415B-A2A9-FFF07E67D580}" type="presParOf" srcId="{6E1ACA8E-15D7-4AAE-9108-B9A083A687A1}" destId="{1DF9D0BB-4D68-4D2A-9098-3915A783D89E}" srcOrd="3" destOrd="0" presId="urn:microsoft.com/office/officeart/2018/2/layout/IconVerticalSolidList"/>
    <dgm:cxn modelId="{ACB12D35-4BAB-4C62-B188-576AE5811E0C}" type="presParOf" srcId="{99184A0C-DE58-4CD7-BD9E-2670FECAFBA1}" destId="{3EF275DA-AD2E-4897-91F8-87010E268093}" srcOrd="1" destOrd="0" presId="urn:microsoft.com/office/officeart/2018/2/layout/IconVerticalSolidList"/>
    <dgm:cxn modelId="{84D706CA-53D1-4D50-80BB-1C0B788AC8F1}" type="presParOf" srcId="{99184A0C-DE58-4CD7-BD9E-2670FECAFBA1}" destId="{8EEFA99C-B295-4E4C-A59E-E2617581E175}" srcOrd="2" destOrd="0" presId="urn:microsoft.com/office/officeart/2018/2/layout/IconVerticalSolidList"/>
    <dgm:cxn modelId="{5B876F29-521A-41C9-B45B-EF932375D7D4}" type="presParOf" srcId="{8EEFA99C-B295-4E4C-A59E-E2617581E175}" destId="{33DE7BD2-3EBE-4056-8411-527360D82DB3}" srcOrd="0" destOrd="0" presId="urn:microsoft.com/office/officeart/2018/2/layout/IconVerticalSolidList"/>
    <dgm:cxn modelId="{616FE26D-7ECE-4C0D-B09A-F6D44D7D8E68}" type="presParOf" srcId="{8EEFA99C-B295-4E4C-A59E-E2617581E175}" destId="{D922BD09-60DA-4402-82E1-00AE8F6184B4}" srcOrd="1" destOrd="0" presId="urn:microsoft.com/office/officeart/2018/2/layout/IconVerticalSolidList"/>
    <dgm:cxn modelId="{558081DF-85C8-4A91-B6D1-EE28C231BBC7}" type="presParOf" srcId="{8EEFA99C-B295-4E4C-A59E-E2617581E175}" destId="{4E6F4013-C543-4713-A5C4-94A6283D032E}" srcOrd="2" destOrd="0" presId="urn:microsoft.com/office/officeart/2018/2/layout/IconVerticalSolidList"/>
    <dgm:cxn modelId="{AC472544-8489-4759-BB63-64A5F5CE538B}" type="presParOf" srcId="{8EEFA99C-B295-4E4C-A59E-E2617581E175}" destId="{4E939530-53D4-4DB8-A197-2BE9E6A529F6}" srcOrd="3" destOrd="0" presId="urn:microsoft.com/office/officeart/2018/2/layout/IconVerticalSolidList"/>
    <dgm:cxn modelId="{200393A9-80B1-4692-86D0-AF35670F674F}" type="presParOf" srcId="{99184A0C-DE58-4CD7-BD9E-2670FECAFBA1}" destId="{AA676C1E-D94B-4930-9CFA-103E5D00B1C8}" srcOrd="3" destOrd="0" presId="urn:microsoft.com/office/officeart/2018/2/layout/IconVerticalSolidList"/>
    <dgm:cxn modelId="{519E20EC-50D4-4C53-9E6A-FC6B9C6CAD43}" type="presParOf" srcId="{99184A0C-DE58-4CD7-BD9E-2670FECAFBA1}" destId="{F6D5480B-37A9-4C52-A1CB-B56415D939E8}" srcOrd="4" destOrd="0" presId="urn:microsoft.com/office/officeart/2018/2/layout/IconVerticalSolidList"/>
    <dgm:cxn modelId="{FE4298BC-7656-4BFE-9DED-1AD24896D775}" type="presParOf" srcId="{F6D5480B-37A9-4C52-A1CB-B56415D939E8}" destId="{FE16C698-B33F-42C9-956C-30A8FD8F3E2C}" srcOrd="0" destOrd="0" presId="urn:microsoft.com/office/officeart/2018/2/layout/IconVerticalSolidList"/>
    <dgm:cxn modelId="{26F79B40-F4A9-4745-A6E2-62C084A84ABE}" type="presParOf" srcId="{F6D5480B-37A9-4C52-A1CB-B56415D939E8}" destId="{60F87D90-DB97-44C1-B7C7-DFEB80349F34}" srcOrd="1" destOrd="0" presId="urn:microsoft.com/office/officeart/2018/2/layout/IconVerticalSolidList"/>
    <dgm:cxn modelId="{AF39B111-825E-4A62-B0BD-1943F698A723}" type="presParOf" srcId="{F6D5480B-37A9-4C52-A1CB-B56415D939E8}" destId="{D46DFCE2-003E-4D3D-9685-C58F620268AA}" srcOrd="2" destOrd="0" presId="urn:microsoft.com/office/officeart/2018/2/layout/IconVerticalSolidList"/>
    <dgm:cxn modelId="{ECB6B6CA-5481-45C7-BDB8-BCEF8D024A5E}" type="presParOf" srcId="{F6D5480B-37A9-4C52-A1CB-B56415D939E8}" destId="{BF375669-45BD-4A6D-8300-96DD76224E8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EBA1DD-8498-424D-895D-A591D42E024D}">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5CFD37-B6AB-4589-9504-B05DFF661843}">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75DBCB-ABC5-4F5E-ABF1-363930558AA0}">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mn-lt"/>
            </a:rPr>
            <a:t>Tests </a:t>
          </a:r>
          <a:r>
            <a:rPr lang="en-US" sz="2500" kern="1200" dirty="0">
              <a:latin typeface="+mn-lt"/>
              <a:ea typeface="+mn-ea"/>
              <a:cs typeface="+mn-cs"/>
            </a:rPr>
            <a:t>weren’t</a:t>
          </a:r>
          <a:r>
            <a:rPr lang="en-US" sz="2500" kern="1200" dirty="0">
              <a:latin typeface="+mn-lt"/>
            </a:rPr>
            <a:t> saying what the application does</a:t>
          </a:r>
        </a:p>
      </dsp:txBody>
      <dsp:txXfrm>
        <a:off x="1941716" y="718"/>
        <a:ext cx="4571887" cy="1681139"/>
      </dsp:txXfrm>
    </dsp:sp>
    <dsp:sp modelId="{8735E5B1-CFCE-49F0-93B7-6D785014CFB6}">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BDCD63-A160-441F-A999-37F2C32CE9DD}">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964DE8-B1F0-4498-8FB2-1E79C6035107}">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a:t>Created by developers, potentially after the code was done</a:t>
          </a:r>
        </a:p>
      </dsp:txBody>
      <dsp:txXfrm>
        <a:off x="1941716" y="2102143"/>
        <a:ext cx="4571887" cy="1681139"/>
      </dsp:txXfrm>
    </dsp:sp>
    <dsp:sp modelId="{6FFDA0FB-9C1B-4359-87BE-44C105FDAB7D}">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B007FE-5F28-42E8-B96B-1A5BB219E827}">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03FADF-A65D-419F-B7EF-3BFD1C3D25D5}">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a:t>If fails doesn’t tell me nothing. Need to go through the code to figure out something.</a:t>
          </a:r>
        </a:p>
      </dsp:txBody>
      <dsp:txXfrm>
        <a:off x="1941716" y="4203567"/>
        <a:ext cx="4571887" cy="168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4F38B-E80D-4C66-BD70-EAC78496B4A9}">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643F581-0D67-42AC-BA36-DAC4CE0AD811}">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DF9D0BB-4D68-4D2A-9098-3915A783D89E}">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dirty="0"/>
            <a:t>Misunderstood BDD : just because its Gherkin does not mean its BDD</a:t>
          </a:r>
        </a:p>
      </dsp:txBody>
      <dsp:txXfrm>
        <a:off x="1941716" y="718"/>
        <a:ext cx="4571887" cy="1681139"/>
      </dsp:txXfrm>
    </dsp:sp>
    <dsp:sp modelId="{33DE7BD2-3EBE-4056-8411-527360D82DB3}">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922BD09-60DA-4402-82E1-00AE8F6184B4}">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E939530-53D4-4DB8-A197-2BE9E6A529F6}">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dirty="0"/>
            <a:t>Design driven by the tool</a:t>
          </a:r>
        </a:p>
      </dsp:txBody>
      <dsp:txXfrm>
        <a:off x="1941716" y="2102143"/>
        <a:ext cx="4571887" cy="1681139"/>
      </dsp:txXfrm>
    </dsp:sp>
    <dsp:sp modelId="{FE16C698-B33F-42C9-956C-30A8FD8F3E2C}">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0F87D90-DB97-44C1-B7C7-DFEB80349F34}">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F375669-45BD-4A6D-8300-96DD76224E8C}">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dirty="0"/>
            <a:t>Use the “new thing” without knowing how it really works.</a:t>
          </a:r>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9748C6-6746-6D4F-8137-9F64C9677078}" type="datetimeFigureOut">
              <a:rPr lang="en-US" smtClean="0"/>
              <a:t>3/23/19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E62CAB-F0D5-5341-B620-1CA3D334EC2E}" type="slidenum">
              <a:rPr lang="en-US" smtClean="0"/>
              <a:t>‹#›</a:t>
            </a:fld>
            <a:endParaRPr lang="en-US"/>
          </a:p>
        </p:txBody>
      </p:sp>
    </p:spTree>
    <p:extLst>
      <p:ext uri="{BB962C8B-B14F-4D97-AF65-F5344CB8AC3E}">
        <p14:creationId xmlns:p14="http://schemas.microsoft.com/office/powerpoint/2010/main" val="2672844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eventstorming.com/"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johnfergusonsmart.com/feature-mapping-a-simpler-path-from-stories-to-executable-acceptance-criteria/" TargetMode="External"/><Relationship Id="rId4" Type="http://schemas.openxmlformats.org/officeDocument/2006/relationships/hyperlink" Target="https://cucumber.io/blog/2015/12/08/example-mapping-introduction"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npub.com/livingdocumentation" TargetMode="External"/><Relationship Id="rId7" Type="http://schemas.openxmlformats.org/officeDocument/2006/relationships/hyperlink" Target="http://engineering.pivotal.io/post/abstraction-or-the-gift-of-our-weak-brains/"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dannorth.net/introducing-bdd/" TargetMode="External"/><Relationship Id="rId5" Type="http://schemas.openxmlformats.org/officeDocument/2006/relationships/hyperlink" Target="https://domainlanguage.com/ddd/" TargetMode="External"/><Relationship Id="rId4" Type="http://schemas.openxmlformats.org/officeDocument/2006/relationships/hyperlink" Target="https://martinfowler.com/bliki/UbiquitousLanguage.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ucumber.io/blog/2014/03/03/the-worlds-most-misunderstood-collaboration-tool"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cucumber.io/docs/referenc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Meyers Briggs abbreviated test</a:t>
            </a:r>
          </a:p>
        </p:txBody>
      </p:sp>
      <p:sp>
        <p:nvSpPr>
          <p:cNvPr id="4" name="Slide Number Placeholder 3"/>
          <p:cNvSpPr>
            <a:spLocks noGrp="1"/>
          </p:cNvSpPr>
          <p:nvPr>
            <p:ph type="sldNum" sz="quarter" idx="5"/>
          </p:nvPr>
        </p:nvSpPr>
        <p:spPr/>
        <p:txBody>
          <a:bodyPr/>
          <a:lstStyle/>
          <a:p>
            <a:fld id="{8BE62CAB-F0D5-5341-B620-1CA3D334EC2E}" type="slidenum">
              <a:rPr lang="en-US" smtClean="0"/>
              <a:t>2</a:t>
            </a:fld>
            <a:endParaRPr lang="en-US"/>
          </a:p>
        </p:txBody>
      </p:sp>
    </p:spTree>
    <p:extLst>
      <p:ext uri="{BB962C8B-B14F-4D97-AF65-F5344CB8AC3E}">
        <p14:creationId xmlns:p14="http://schemas.microsoft.com/office/powerpoint/2010/main" val="1829304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Science has proven that we learn and we improve by failing and experimenting. Examples are there everywhere in some sort of science. Including Continues Delivery. Examples on </a:t>
            </a:r>
            <a:r>
              <a:rPr lang="en-US" dirty="0" err="1"/>
              <a:t>sciency</a:t>
            </a:r>
            <a:r>
              <a:rPr lang="en-US" dirty="0"/>
              <a:t> are the special programs and the space run, and the boil temperature of the water for instance.</a:t>
            </a:r>
          </a:p>
          <a:p>
            <a:r>
              <a:rPr lang="en-US" dirty="0"/>
              <a:t>Focus now will be on tests. As the functional development is already there, improved with DDD and BDD, but the tests are little behind.</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14</a:t>
            </a:fld>
            <a:endParaRPr lang="en-US"/>
          </a:p>
        </p:txBody>
      </p:sp>
    </p:spTree>
    <p:extLst>
      <p:ext uri="{BB962C8B-B14F-4D97-AF65-F5344CB8AC3E}">
        <p14:creationId xmlns:p14="http://schemas.microsoft.com/office/powerpoint/2010/main" val="2388078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defTabSz="1111250">
              <a:lnSpc>
                <a:spcPct val="100000"/>
              </a:lnSpc>
              <a:spcBef>
                <a:spcPct val="0"/>
              </a:spcBef>
              <a:spcAft>
                <a:spcPct val="35000"/>
              </a:spcAft>
              <a:buNone/>
            </a:pPr>
            <a:r>
              <a:rPr lang="en-US" sz="1200" kern="1200" dirty="0">
                <a:latin typeface="+mn-lt"/>
              </a:rPr>
              <a:t>Important feedback loops</a:t>
            </a:r>
          </a:p>
          <a:p>
            <a:pPr marL="0" lvl="0" indent="0" algn="l" defTabSz="1111250">
              <a:lnSpc>
                <a:spcPct val="100000"/>
              </a:lnSpc>
              <a:spcBef>
                <a:spcPct val="0"/>
              </a:spcBef>
              <a:spcAft>
                <a:spcPct val="35000"/>
              </a:spcAft>
              <a:buNone/>
            </a:pPr>
            <a:endParaRPr lang="en-US" sz="1200" kern="1200" dirty="0">
              <a:latin typeface="+mn-lt"/>
            </a:endParaRPr>
          </a:p>
          <a:p>
            <a:pPr marL="0" lvl="0" indent="0" algn="l" defTabSz="1111250">
              <a:lnSpc>
                <a:spcPct val="100000"/>
              </a:lnSpc>
              <a:spcBef>
                <a:spcPct val="0"/>
              </a:spcBef>
              <a:spcAft>
                <a:spcPct val="35000"/>
              </a:spcAft>
              <a:buNone/>
            </a:pPr>
            <a:endParaRPr lang="en-US" sz="1200" kern="1200" dirty="0">
              <a:latin typeface="+mn-lt"/>
            </a:endParaRPr>
          </a:p>
          <a:p>
            <a:pPr marL="0" lvl="0" indent="0" algn="l" defTabSz="1111250">
              <a:lnSpc>
                <a:spcPct val="100000"/>
              </a:lnSpc>
              <a:spcBef>
                <a:spcPct val="0"/>
              </a:spcBef>
              <a:spcAft>
                <a:spcPct val="35000"/>
              </a:spcAft>
              <a:buNone/>
            </a:pPr>
            <a:r>
              <a:rPr lang="en-US" sz="1200" kern="1200" dirty="0">
                <a:latin typeface="+mn-lt"/>
              </a:rPr>
              <a:t>Ideas : validate </a:t>
            </a:r>
            <a:r>
              <a:rPr lang="en-US" sz="1200" dirty="0"/>
              <a:t>ideas or initiates are good - </a:t>
            </a:r>
            <a:r>
              <a:rPr lang="en-US" sz="1200" kern="1200" dirty="0">
                <a:latin typeface="+mn-lt"/>
              </a:rPr>
              <a:t>A/B testing</a:t>
            </a:r>
          </a:p>
          <a:p>
            <a:pPr marL="0" lvl="0" indent="0" algn="l" defTabSz="1111250">
              <a:lnSpc>
                <a:spcPct val="100000"/>
              </a:lnSpc>
              <a:spcBef>
                <a:spcPct val="0"/>
              </a:spcBef>
              <a:spcAft>
                <a:spcPct val="35000"/>
              </a:spcAft>
              <a:buNone/>
            </a:pPr>
            <a:r>
              <a:rPr lang="en-US" sz="1200" dirty="0"/>
              <a:t>Unit : I want to fail fast. Are the fastest test to be run</a:t>
            </a:r>
          </a:p>
          <a:p>
            <a:pPr marL="0" lvl="0" indent="0" algn="l" defTabSz="1111250">
              <a:lnSpc>
                <a:spcPct val="100000"/>
              </a:lnSpc>
              <a:spcBef>
                <a:spcPct val="0"/>
              </a:spcBef>
              <a:spcAft>
                <a:spcPct val="35000"/>
              </a:spcAft>
              <a:buNone/>
            </a:pPr>
            <a:r>
              <a:rPr lang="en-US" sz="1200" kern="1200" dirty="0">
                <a:latin typeface="+mn-lt"/>
              </a:rPr>
              <a:t>Acceptance : are my executable specs.</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16</a:t>
            </a:fld>
            <a:endParaRPr lang="en-US"/>
          </a:p>
        </p:txBody>
      </p:sp>
    </p:spTree>
    <p:extLst>
      <p:ext uri="{BB962C8B-B14F-4D97-AF65-F5344CB8AC3E}">
        <p14:creationId xmlns:p14="http://schemas.microsoft.com/office/powerpoint/2010/main" val="108664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Science has proven that we learn and we improve by failing and experimenting. Examples are there everywhere in some sort of science. Including Continues Delivery. Examples on </a:t>
            </a:r>
            <a:r>
              <a:rPr lang="en-US" dirty="0" err="1"/>
              <a:t>sciency</a:t>
            </a:r>
            <a:r>
              <a:rPr lang="en-US" dirty="0"/>
              <a:t> are the special programs and the space run, and the boil temperature of the water for instance.</a:t>
            </a:r>
          </a:p>
          <a:p>
            <a:r>
              <a:rPr lang="en-US" dirty="0"/>
              <a:t>Focus now will be on tests. As the functional development is already there, improved with DDD and BDD, but the tests are little behind.</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17</a:t>
            </a:fld>
            <a:endParaRPr lang="en-US"/>
          </a:p>
        </p:txBody>
      </p:sp>
    </p:spTree>
    <p:extLst>
      <p:ext uri="{BB962C8B-B14F-4D97-AF65-F5344CB8AC3E}">
        <p14:creationId xmlns:p14="http://schemas.microsoft.com/office/powerpoint/2010/main" val="2292654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t>
            </a:r>
            <a:r>
              <a:rPr lang="en-US" dirty="0" err="1"/>
              <a:t>webdriver</a:t>
            </a:r>
            <a:r>
              <a:rPr lang="en-US" dirty="0"/>
              <a:t>. You can talk to it and it will click on your UI and you can select the browser. Its type script generated by a recorder tool with some changes.</a:t>
            </a:r>
          </a:p>
          <a:p>
            <a:r>
              <a:rPr lang="en-US" dirty="0"/>
              <a:t>First issue with it : if you don’t know the language you are screwed.</a:t>
            </a:r>
          </a:p>
          <a:p>
            <a:r>
              <a:rPr lang="en-US" dirty="0"/>
              <a:t>Second : you don’t know what its going on</a:t>
            </a:r>
          </a:p>
          <a:p>
            <a:endParaRPr lang="en-US" dirty="0"/>
          </a:p>
          <a:p>
            <a:r>
              <a:rPr lang="en-US" dirty="0"/>
              <a:t>What you see its people writing in </a:t>
            </a:r>
            <a:r>
              <a:rPr lang="en-US" dirty="0" err="1"/>
              <a:t>Ghurken</a:t>
            </a:r>
            <a:r>
              <a:rPr lang="en-US" dirty="0"/>
              <a:t> with Cucumber</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18</a:t>
            </a:fld>
            <a:endParaRPr lang="en-US"/>
          </a:p>
        </p:txBody>
      </p:sp>
    </p:spTree>
    <p:extLst>
      <p:ext uri="{BB962C8B-B14F-4D97-AF65-F5344CB8AC3E}">
        <p14:creationId xmlns:p14="http://schemas.microsoft.com/office/powerpoint/2010/main" val="4250012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little bit better…. You have at least the intention. But you still don’t know the flow of the application.  What is the implementation? Where the issue is?  I want to have something more. I want to see the flow!!!</a:t>
            </a:r>
          </a:p>
        </p:txBody>
      </p:sp>
      <p:sp>
        <p:nvSpPr>
          <p:cNvPr id="4" name="Slide Number Placeholder 3"/>
          <p:cNvSpPr>
            <a:spLocks noGrp="1"/>
          </p:cNvSpPr>
          <p:nvPr>
            <p:ph type="sldNum" sz="quarter" idx="5"/>
          </p:nvPr>
        </p:nvSpPr>
        <p:spPr/>
        <p:txBody>
          <a:bodyPr/>
          <a:lstStyle/>
          <a:p>
            <a:fld id="{8BE62CAB-F0D5-5341-B620-1CA3D334EC2E}" type="slidenum">
              <a:rPr lang="en-US" smtClean="0"/>
              <a:t>19</a:t>
            </a:fld>
            <a:endParaRPr lang="en-US"/>
          </a:p>
        </p:txBody>
      </p:sp>
    </p:spTree>
    <p:extLst>
      <p:ext uri="{BB962C8B-B14F-4D97-AF65-F5344CB8AC3E}">
        <p14:creationId xmlns:p14="http://schemas.microsoft.com/office/powerpoint/2010/main" val="2389689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BDD -&gt; who owns the feature files? I see that Dev do all and then throw to QA that send back : on my machine works.</a:t>
            </a:r>
          </a:p>
          <a:p>
            <a:endParaRPr lang="en-US" dirty="0"/>
          </a:p>
          <a:p>
            <a:r>
              <a:rPr lang="en-US" dirty="0"/>
              <a:t>BDD needs to be done with all the team..  Testers embedded creating the acceptance test.</a:t>
            </a:r>
          </a:p>
          <a:p>
            <a:endParaRPr lang="en-US" dirty="0"/>
          </a:p>
          <a:p>
            <a:r>
              <a:rPr lang="en-US" dirty="0"/>
              <a:t>How we do it? We will see now.</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20</a:t>
            </a:fld>
            <a:endParaRPr lang="en-US"/>
          </a:p>
        </p:txBody>
      </p:sp>
    </p:spTree>
    <p:extLst>
      <p:ext uri="{BB962C8B-B14F-4D97-AF65-F5344CB8AC3E}">
        <p14:creationId xmlns:p14="http://schemas.microsoft.com/office/powerpoint/2010/main" val="426280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John Smart done feature mapping.</a:t>
            </a:r>
          </a:p>
        </p:txBody>
      </p:sp>
      <p:sp>
        <p:nvSpPr>
          <p:cNvPr id="4" name="Slide Number Placeholder 3"/>
          <p:cNvSpPr>
            <a:spLocks noGrp="1"/>
          </p:cNvSpPr>
          <p:nvPr>
            <p:ph type="sldNum" sz="quarter" idx="5"/>
          </p:nvPr>
        </p:nvSpPr>
        <p:spPr/>
        <p:txBody>
          <a:bodyPr/>
          <a:lstStyle/>
          <a:p>
            <a:fld id="{8BE62CAB-F0D5-5341-B620-1CA3D334EC2E}" type="slidenum">
              <a:rPr lang="en-US" smtClean="0"/>
              <a:t>21</a:t>
            </a:fld>
            <a:endParaRPr lang="en-US"/>
          </a:p>
        </p:txBody>
      </p:sp>
    </p:spTree>
    <p:extLst>
      <p:ext uri="{BB962C8B-B14F-4D97-AF65-F5344CB8AC3E}">
        <p14:creationId xmlns:p14="http://schemas.microsoft.com/office/powerpoint/2010/main" val="4071108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Event Storming</a:t>
            </a:r>
          </a:p>
          <a:p>
            <a:r>
              <a:rPr lang="en-US" sz="1200" b="0" i="0" kern="1200" dirty="0">
                <a:solidFill>
                  <a:schemeClr val="tx1"/>
                </a:solidFill>
                <a:effectLst/>
                <a:latin typeface="+mn-lt"/>
                <a:ea typeface="+mn-ea"/>
                <a:cs typeface="+mn-cs"/>
              </a:rPr>
              <a:t>Now for step 3 it is time to start Event Storming. Event Storming has five important concepts:</a:t>
            </a:r>
          </a:p>
          <a:p>
            <a:r>
              <a:rPr lang="en-US" sz="1200" b="0" i="0" kern="1200" dirty="0">
                <a:solidFill>
                  <a:schemeClr val="tx1"/>
                </a:solidFill>
                <a:effectLst/>
                <a:latin typeface="+mn-lt"/>
                <a:ea typeface="+mn-ea"/>
                <a:cs typeface="+mn-cs"/>
              </a:rPr>
              <a:t>Command (Blue): Decision or action.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Aggregate (Yellow): Local Logic</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Event (Orange): Domain Event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Policy (Lilac): Reactive Logic (Whenever), Listener, Process Manager, Saga.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Read Model (Green): Key Information</a:t>
            </a:r>
          </a:p>
          <a:p>
            <a:r>
              <a:rPr lang="en-US" sz="1200" b="0" i="0" kern="1200" dirty="0">
                <a:solidFill>
                  <a:schemeClr val="tx1"/>
                </a:solidFill>
                <a:effectLst/>
                <a:latin typeface="+mn-lt"/>
                <a:ea typeface="+mn-ea"/>
                <a:cs typeface="+mn-cs"/>
              </a:rPr>
              <a:t>The basic Event Storm flow is: Command -&gt; Aggregate -&gt; Event -&gt; Read Model or Policy.</a:t>
            </a:r>
          </a:p>
          <a:p>
            <a:r>
              <a:rPr lang="en-US" sz="1200" b="0" i="0" kern="1200" dirty="0">
                <a:solidFill>
                  <a:schemeClr val="tx1"/>
                </a:solidFill>
                <a:effectLst/>
                <a:latin typeface="+mn-lt"/>
                <a:ea typeface="+mn-ea"/>
                <a:cs typeface="+mn-cs"/>
              </a:rPr>
              <a:t>If you want to know more about these concepts, I would recommend you to read the book about </a:t>
            </a:r>
            <a:r>
              <a:rPr lang="en-US" sz="1200" b="0" i="0" u="none" strike="noStrike" kern="1200" dirty="0">
                <a:solidFill>
                  <a:schemeClr val="tx1"/>
                </a:solidFill>
                <a:effectLst/>
                <a:latin typeface="+mn-lt"/>
                <a:ea typeface="+mn-ea"/>
                <a:cs typeface="+mn-cs"/>
                <a:hlinkClick r:id="rId3"/>
              </a:rPr>
              <a:t>Event Storming </a:t>
            </a:r>
            <a:r>
              <a:rPr lang="en-US" sz="1200" b="0" i="0" kern="1200" dirty="0">
                <a:solidFill>
                  <a:schemeClr val="tx1"/>
                </a:solidFill>
                <a:effectLst/>
                <a:latin typeface="+mn-lt"/>
                <a:ea typeface="+mn-ea"/>
                <a:cs typeface="+mn-cs"/>
              </a:rPr>
              <a:t>or attend a Workshop Event Storming. I will not go into too much detail about Event Storming, but just enough for you to follow along.</a:t>
            </a:r>
          </a:p>
          <a:p>
            <a:r>
              <a:rPr lang="en-US" sz="1200" b="0" i="0" kern="1200" dirty="0">
                <a:solidFill>
                  <a:schemeClr val="tx1"/>
                </a:solidFill>
                <a:effectLst/>
                <a:latin typeface="+mn-lt"/>
                <a:ea typeface="+mn-ea"/>
                <a:cs typeface="+mn-cs"/>
              </a:rPr>
              <a:t>So we start to Event Storm a naive flow for ordering movie tickets without defining the Aggregate yet. First, write down the outcome as an Event and try working from the start of the flow towards that event.</a:t>
            </a:r>
          </a:p>
          <a:p>
            <a:r>
              <a:rPr lang="en-US" sz="1200" b="0" i="0" kern="1200" dirty="0">
                <a:solidFill>
                  <a:schemeClr val="tx1"/>
                </a:solidFill>
                <a:effectLst/>
                <a:latin typeface="+mn-lt"/>
                <a:ea typeface="+mn-ea"/>
                <a:cs typeface="+mn-cs"/>
              </a:rPr>
              <a:t>The most important part about this is that any discussion needs to be visualized, either by Event Storming or just by drawing pictures. When we are Event Storming, we usually start by giving examples. These examples should be written on a green sticky note and be placed on the left side of your Event Storming. We can start giving our Aggregates a name. It can happen that multiple models already start emerging here; put them beneath or next to the other one.</a:t>
            </a:r>
          </a:p>
          <a:p>
            <a:endParaRPr lang="en-US" dirty="0"/>
          </a:p>
          <a:p>
            <a:r>
              <a:rPr lang="en-US" sz="1200" b="1" i="0" kern="1200" dirty="0">
                <a:solidFill>
                  <a:schemeClr val="tx1"/>
                </a:solidFill>
                <a:effectLst/>
                <a:latin typeface="+mn-lt"/>
                <a:ea typeface="+mn-ea"/>
                <a:cs typeface="+mn-cs"/>
              </a:rPr>
              <a:t>Examples and Rules</a:t>
            </a:r>
          </a:p>
          <a:p>
            <a:r>
              <a:rPr lang="en-US" sz="1200" b="0" i="0" kern="1200" dirty="0">
                <a:solidFill>
                  <a:schemeClr val="tx1"/>
                </a:solidFill>
                <a:effectLst/>
                <a:latin typeface="+mn-lt"/>
                <a:ea typeface="+mn-ea"/>
                <a:cs typeface="+mn-cs"/>
              </a:rPr>
              <a:t>The next step is step 4; for now, we will use </a:t>
            </a:r>
            <a:r>
              <a:rPr lang="en-US" sz="1200" b="0" i="0" u="none" strike="noStrike" kern="1200" dirty="0">
                <a:solidFill>
                  <a:schemeClr val="tx1"/>
                </a:solidFill>
                <a:effectLst/>
                <a:latin typeface="+mn-lt"/>
                <a:ea typeface="+mn-ea"/>
                <a:cs typeface="+mn-cs"/>
                <a:hlinkClick r:id="rId4"/>
              </a:rPr>
              <a:t>Example Mapping</a:t>
            </a:r>
            <a:r>
              <a:rPr lang="en-US" sz="1200" b="0" i="0" kern="1200" dirty="0">
                <a:solidFill>
                  <a:schemeClr val="tx1"/>
                </a:solidFill>
                <a:effectLst/>
                <a:latin typeface="+mn-lt"/>
                <a:ea typeface="+mn-ea"/>
                <a:cs typeface="+mn-cs"/>
              </a:rPr>
              <a:t> to keep it simple. The aim is to get as many examples as possible.  If you want to go deeper and create a Feature Map that would be the best! You can read more about going deeper at the post about </a:t>
            </a:r>
            <a:r>
              <a:rPr lang="en-US" sz="1200" b="0" i="0" u="none" strike="noStrike" kern="1200" dirty="0">
                <a:solidFill>
                  <a:schemeClr val="tx1"/>
                </a:solidFill>
                <a:effectLst/>
                <a:latin typeface="+mn-lt"/>
                <a:ea typeface="+mn-ea"/>
                <a:cs typeface="+mn-cs"/>
                <a:hlinkClick r:id="rId5"/>
              </a:rPr>
              <a:t>Feature Mapping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When we are done, we want to pick out one or two rules with the scenarios that are most important and leave the other ones only in the back of our minds. It is time to go back to our Event Storm and check if our model is good enough to run the examples through. At this point, multiple branches and flows will start to emerge. This gives you the opportunity to see your model from different angles and create other models. You will probably see the same Aggregates in the same flow. The time has come to let go of the flow and start building towards modeling our Aggregates trough state-machines.</a:t>
            </a:r>
          </a:p>
          <a:p>
            <a:endParaRPr lang="en-US" dirty="0"/>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22</a:t>
            </a:fld>
            <a:endParaRPr lang="en-US"/>
          </a:p>
        </p:txBody>
      </p:sp>
    </p:spTree>
    <p:extLst>
      <p:ext uri="{BB962C8B-B14F-4D97-AF65-F5344CB8AC3E}">
        <p14:creationId xmlns:p14="http://schemas.microsoft.com/office/powerpoint/2010/main" val="3369939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single event isn’t very exciting, so we need to consider events in term of flow — events over time</a:t>
            </a:r>
            <a:r>
              <a:rPr lang="en-US" sz="1200" i="1" dirty="0"/>
              <a:t>. </a:t>
            </a:r>
            <a:r>
              <a:rPr lang="en-US" sz="1200" dirty="0"/>
              <a:t>Orange stickies represent events. To model a business process we simply arrange events from left-to-right in time sequence. That’s it! Sounds simple? It is. That’s the point. There’s no unnecessary ceremony between you, your team, and an interesting discussion that yields results.</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23</a:t>
            </a:fld>
            <a:endParaRPr lang="en-US"/>
          </a:p>
        </p:txBody>
      </p:sp>
    </p:spTree>
    <p:extLst>
      <p:ext uri="{BB962C8B-B14F-4D97-AF65-F5344CB8AC3E}">
        <p14:creationId xmlns:p14="http://schemas.microsoft.com/office/powerpoint/2010/main" val="4010889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Concrete </a:t>
            </a:r>
            <a:r>
              <a:rPr lang="en-US" sz="1200" i="1" dirty="0"/>
              <a:t>examples</a:t>
            </a:r>
            <a:r>
              <a:rPr lang="en-US" sz="1200" dirty="0"/>
              <a:t> are a tremendous way to help us explore the problem domain, and they make a great basis for our acceptance tests. But as we discuss these examples, there are other things coming out in the conversation that deserve to be captured too:</a:t>
            </a:r>
          </a:p>
          <a:p>
            <a:r>
              <a:rPr lang="en-US" sz="1200" i="1" dirty="0"/>
              <a:t>rules</a:t>
            </a:r>
            <a:r>
              <a:rPr lang="en-US" sz="1200" dirty="0"/>
              <a:t> that </a:t>
            </a:r>
            <a:r>
              <a:rPr lang="en-US" sz="1200" dirty="0" err="1"/>
              <a:t>summarise</a:t>
            </a:r>
            <a:r>
              <a:rPr lang="en-US" sz="1200" dirty="0"/>
              <a:t> a bunch of examples, or express other agreed constraints about the scope of the story.</a:t>
            </a:r>
          </a:p>
          <a:p>
            <a:r>
              <a:rPr lang="en-US" sz="1200" i="1" dirty="0"/>
              <a:t>questions</a:t>
            </a:r>
            <a:r>
              <a:rPr lang="en-US" sz="1200" dirty="0"/>
              <a:t> about scenarios where nobody in the conversations knows what the right outcome is. Or </a:t>
            </a:r>
            <a:r>
              <a:rPr lang="en-US" sz="1200" i="1" dirty="0"/>
              <a:t>assumptions</a:t>
            </a:r>
            <a:r>
              <a:rPr lang="en-US" sz="1200" dirty="0"/>
              <a:t> we're making in order to progress.</a:t>
            </a:r>
          </a:p>
          <a:p>
            <a:r>
              <a:rPr lang="en-US" sz="1200" dirty="0"/>
              <a:t>new </a:t>
            </a:r>
            <a:r>
              <a:rPr lang="en-US" sz="1200" i="1" dirty="0"/>
              <a:t>user stories</a:t>
            </a:r>
            <a:r>
              <a:rPr lang="en-US" sz="1200" dirty="0"/>
              <a:t> we discovered or sliced and deferred out of scope.</a:t>
            </a:r>
          </a:p>
          <a:p>
            <a:pPr marL="0" indent="0">
              <a:buNone/>
            </a:pPr>
            <a:r>
              <a:rPr lang="en-US" sz="1200" dirty="0"/>
              <a:t>Example Mapping uses a pack of four </a:t>
            </a:r>
            <a:r>
              <a:rPr lang="en-US" sz="1200" dirty="0" err="1"/>
              <a:t>coloured</a:t>
            </a:r>
            <a:r>
              <a:rPr lang="en-US" sz="1200" dirty="0"/>
              <a:t> index cards and some pens to capture these different types of information as the conversation unfolds. As we talk, we capture them on index cards, and arrange them in a map:</a:t>
            </a:r>
          </a:p>
        </p:txBody>
      </p:sp>
      <p:sp>
        <p:nvSpPr>
          <p:cNvPr id="4" name="Slide Number Placeholder 3"/>
          <p:cNvSpPr>
            <a:spLocks noGrp="1"/>
          </p:cNvSpPr>
          <p:nvPr>
            <p:ph type="sldNum" sz="quarter" idx="5"/>
          </p:nvPr>
        </p:nvSpPr>
        <p:spPr/>
        <p:txBody>
          <a:bodyPr/>
          <a:lstStyle/>
          <a:p>
            <a:fld id="{8BE62CAB-F0D5-5341-B620-1CA3D334EC2E}" type="slidenum">
              <a:rPr lang="en-US" smtClean="0"/>
              <a:t>25</a:t>
            </a:fld>
            <a:endParaRPr lang="en-US"/>
          </a:p>
        </p:txBody>
      </p:sp>
    </p:spTree>
    <p:extLst>
      <p:ext uri="{BB962C8B-B14F-4D97-AF65-F5344CB8AC3E}">
        <p14:creationId xmlns:p14="http://schemas.microsoft.com/office/powerpoint/2010/main" val="1549880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Tell my personal story about transforming from Java application / migrating legacy app to Cloud :</a:t>
            </a:r>
          </a:p>
          <a:p>
            <a:pPr algn="l"/>
            <a:r>
              <a:rPr lang="en-US" dirty="0"/>
              <a:t>I was hired as a consultant to redesign the application and their tests ( they had just a big Regression testing pack ) to a move it to Cloud, increasing the CD and all. I needed to understand what is the problem that application was trying to solve. What its the domain and all. So then I first went to see some documentation, obviously. And what I found? Besides that just a small part of the application was documented, they were not updated and the only thing I saw there were somehow technical : tech design, info about how to run the app and tests, how its deployed and so on. Nothing would tell me what the application does. Then, obviously, I went to validate their regression testing pack. am trying to understand their application behavior, the test cases they have </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3</a:t>
            </a:fld>
            <a:endParaRPr lang="en-US"/>
          </a:p>
        </p:txBody>
      </p:sp>
    </p:spTree>
    <p:extLst>
      <p:ext uri="{BB962C8B-B14F-4D97-AF65-F5344CB8AC3E}">
        <p14:creationId xmlns:p14="http://schemas.microsoft.com/office/powerpoint/2010/main" val="2221862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Science has proven that we learn and we improve by failing and experimenting. Examples are there everywhere in some sort of science. Including Continues Delivery. Examples on </a:t>
            </a:r>
            <a:r>
              <a:rPr lang="en-US" dirty="0" err="1"/>
              <a:t>sciency</a:t>
            </a:r>
            <a:r>
              <a:rPr lang="en-US" dirty="0"/>
              <a:t> are the special programs and the space run, and the boil temperature of the water for instance.</a:t>
            </a:r>
          </a:p>
          <a:p>
            <a:r>
              <a:rPr lang="en-US" dirty="0"/>
              <a:t>Focus now will be on tests. As the functional development is already there, improved with DDD and BDD, but the tests are little behind.</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26</a:t>
            </a:fld>
            <a:endParaRPr lang="en-US"/>
          </a:p>
        </p:txBody>
      </p:sp>
    </p:spTree>
    <p:extLst>
      <p:ext uri="{BB962C8B-B14F-4D97-AF65-F5344CB8AC3E}">
        <p14:creationId xmlns:p14="http://schemas.microsoft.com/office/powerpoint/2010/main" val="1473370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Science has proven that we learn and we improve by failing and experimenting. Examples are there everywhere in some sort of science. Including Continues Delivery. Examples on </a:t>
            </a:r>
            <a:r>
              <a:rPr lang="en-US" dirty="0" err="1"/>
              <a:t>sciency</a:t>
            </a:r>
            <a:r>
              <a:rPr lang="en-US" dirty="0"/>
              <a:t> are the special programs and the space run, and the boil temperature of the water for instance.</a:t>
            </a:r>
          </a:p>
          <a:p>
            <a:r>
              <a:rPr lang="en-US" dirty="0"/>
              <a:t>Focus now will be on tests. As the functional development is already there, improved with DDD and BDD, but the tests are little behind.</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27</a:t>
            </a:fld>
            <a:endParaRPr lang="en-US"/>
          </a:p>
        </p:txBody>
      </p:sp>
    </p:spTree>
    <p:extLst>
      <p:ext uri="{BB962C8B-B14F-4D97-AF65-F5344CB8AC3E}">
        <p14:creationId xmlns:p14="http://schemas.microsoft.com/office/powerpoint/2010/main" val="2284712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thinks:</a:t>
            </a:r>
          </a:p>
          <a:p>
            <a:r>
              <a:rPr lang="en-US" dirty="0"/>
              <a:t>The model and </a:t>
            </a:r>
            <a:r>
              <a:rPr lang="en-US" dirty="0" err="1"/>
              <a:t>ubiquous</a:t>
            </a:r>
            <a:r>
              <a:rPr lang="en-US" dirty="0"/>
              <a:t> language needs to flow </a:t>
            </a:r>
            <a:r>
              <a:rPr lang="en-US" dirty="0" err="1"/>
              <a:t>throught</a:t>
            </a:r>
            <a:r>
              <a:rPr lang="en-US" dirty="0"/>
              <a:t> the app and tests for everyone talk the same terms</a:t>
            </a:r>
          </a:p>
          <a:p>
            <a:r>
              <a:rPr lang="en-US"/>
              <a:t>Communication</a:t>
            </a:r>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31</a:t>
            </a:fld>
            <a:endParaRPr lang="en-US"/>
          </a:p>
        </p:txBody>
      </p:sp>
    </p:spTree>
    <p:extLst>
      <p:ext uri="{BB962C8B-B14F-4D97-AF65-F5344CB8AC3E}">
        <p14:creationId xmlns:p14="http://schemas.microsoft.com/office/powerpoint/2010/main" val="215253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32</a:t>
            </a:fld>
            <a:endParaRPr lang="en-US"/>
          </a:p>
        </p:txBody>
      </p:sp>
    </p:spTree>
    <p:extLst>
      <p:ext uri="{BB962C8B-B14F-4D97-AF65-F5344CB8AC3E}">
        <p14:creationId xmlns:p14="http://schemas.microsoft.com/office/powerpoint/2010/main" val="1749207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4</a:t>
            </a:fld>
            <a:endParaRPr lang="en-US"/>
          </a:p>
        </p:txBody>
      </p:sp>
    </p:spTree>
    <p:extLst>
      <p:ext uri="{BB962C8B-B14F-4D97-AF65-F5344CB8AC3E}">
        <p14:creationId xmlns:p14="http://schemas.microsoft.com/office/powerpoint/2010/main" val="286065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lumMod val="50000"/>
                  </a:schemeClr>
                </a:solidFill>
                <a:effectLst/>
                <a:latin typeface="+mn-lt"/>
                <a:ea typeface="+mn-ea"/>
                <a:cs typeface="+mn-cs"/>
              </a:rPr>
              <a:t>One of the biggest challenges as engineers is to write working software and also keep an extensive documentation. Most engineers hate writing documentation, and after they published documentation on a wiki it will die a lonely death. We want to strive for writing a </a:t>
            </a:r>
            <a:r>
              <a:rPr lang="en-US" sz="1200" b="0" i="0" u="none" strike="noStrike" kern="1200" dirty="0">
                <a:solidFill>
                  <a:schemeClr val="tx1">
                    <a:lumMod val="50000"/>
                  </a:schemeClr>
                </a:solidFill>
                <a:effectLst/>
                <a:latin typeface="+mn-lt"/>
                <a:ea typeface="+mn-ea"/>
                <a:cs typeface="+mn-cs"/>
                <a:hlinkClick r:id="rId3"/>
              </a:rPr>
              <a:t>Living Documentation</a:t>
            </a:r>
            <a:r>
              <a:rPr lang="en-US" sz="1200" b="0" i="0" kern="1200" dirty="0">
                <a:solidFill>
                  <a:schemeClr val="tx1">
                    <a:lumMod val="50000"/>
                  </a:schemeClr>
                </a:solidFill>
                <a:effectLst/>
                <a:latin typeface="+mn-lt"/>
                <a:ea typeface="+mn-ea"/>
                <a:cs typeface="+mn-cs"/>
              </a:rPr>
              <a:t> in an </a:t>
            </a:r>
            <a:r>
              <a:rPr lang="en-US" sz="1200" b="0" i="0" u="none" strike="noStrike" kern="1200" dirty="0">
                <a:solidFill>
                  <a:schemeClr val="tx1">
                    <a:lumMod val="50000"/>
                  </a:schemeClr>
                </a:solidFill>
                <a:effectLst/>
                <a:latin typeface="+mn-lt"/>
                <a:ea typeface="+mn-ea"/>
                <a:cs typeface="+mn-cs"/>
                <a:hlinkClick r:id="rId4"/>
              </a:rPr>
              <a:t>Ubiquitous Language</a:t>
            </a:r>
            <a:r>
              <a:rPr lang="en-US" sz="1200" b="0" i="0" kern="1200" dirty="0">
                <a:solidFill>
                  <a:schemeClr val="tx1">
                    <a:lumMod val="50000"/>
                  </a:schemeClr>
                </a:solidFill>
                <a:effectLst/>
                <a:latin typeface="+mn-lt"/>
                <a:ea typeface="+mn-ea"/>
                <a:cs typeface="+mn-cs"/>
              </a:rPr>
              <a:t>. Practices like </a:t>
            </a:r>
            <a:r>
              <a:rPr lang="en-US" sz="1200" b="0" i="0" u="none" strike="noStrike" kern="1200" dirty="0">
                <a:solidFill>
                  <a:schemeClr val="tx1">
                    <a:lumMod val="50000"/>
                  </a:schemeClr>
                </a:solidFill>
                <a:effectLst/>
                <a:latin typeface="+mn-lt"/>
                <a:ea typeface="+mn-ea"/>
                <a:cs typeface="+mn-cs"/>
                <a:hlinkClick r:id="rId5"/>
              </a:rPr>
              <a:t>Domain Driven Design (DDD)</a:t>
            </a:r>
            <a:r>
              <a:rPr lang="en-US" sz="1200" b="0" i="0" kern="1200" dirty="0">
                <a:solidFill>
                  <a:schemeClr val="tx1">
                    <a:lumMod val="50000"/>
                  </a:schemeClr>
                </a:solidFill>
                <a:effectLst/>
                <a:latin typeface="+mn-lt"/>
                <a:ea typeface="+mn-ea"/>
                <a:cs typeface="+mn-cs"/>
              </a:rPr>
              <a:t> and </a:t>
            </a:r>
            <a:r>
              <a:rPr lang="en-US" sz="1200" b="0" i="0" u="none" strike="noStrike" kern="1200" dirty="0">
                <a:solidFill>
                  <a:schemeClr val="tx1">
                    <a:lumMod val="50000"/>
                  </a:schemeClr>
                </a:solidFill>
                <a:effectLst/>
                <a:latin typeface="+mn-lt"/>
                <a:ea typeface="+mn-ea"/>
                <a:cs typeface="+mn-cs"/>
                <a:hlinkClick r:id="rId6"/>
              </a:rPr>
              <a:t>Behaviour Driven Development (BDD)</a:t>
            </a:r>
            <a:r>
              <a:rPr lang="en-US" sz="1200" b="0" i="0" kern="1200" dirty="0">
                <a:solidFill>
                  <a:schemeClr val="tx1">
                    <a:lumMod val="50000"/>
                  </a:schemeClr>
                </a:solidFill>
                <a:effectLst/>
                <a:latin typeface="+mn-lt"/>
                <a:ea typeface="+mn-ea"/>
                <a:cs typeface="+mn-cs"/>
              </a:rPr>
              <a:t> can help you achieve this. Especially when we start writing code, it is really important for the quality of our software to start with tests describing what your application does. We want to write software with </a:t>
            </a:r>
            <a:r>
              <a:rPr lang="en-US" sz="1200" b="0" i="0" u="none" strike="noStrike" kern="1200" dirty="0">
                <a:solidFill>
                  <a:schemeClr val="tx1">
                    <a:lumMod val="50000"/>
                  </a:schemeClr>
                </a:solidFill>
                <a:effectLst/>
                <a:latin typeface="+mn-lt"/>
                <a:ea typeface="+mn-ea"/>
                <a:cs typeface="+mn-cs"/>
                <a:hlinkClick r:id="rId7"/>
              </a:rPr>
              <a:t>empathy</a:t>
            </a:r>
            <a:r>
              <a:rPr lang="en-US" sz="1200" b="0" i="0" kern="1200" dirty="0">
                <a:solidFill>
                  <a:schemeClr val="tx1">
                    <a:lumMod val="50000"/>
                  </a:schemeClr>
                </a:solidFill>
                <a:effectLst/>
                <a:latin typeface="+mn-lt"/>
                <a:ea typeface="+mn-ea"/>
                <a:cs typeface="+mn-cs"/>
              </a:rPr>
              <a:t> in mind, software that is understandable for peers. While software developers are beginning to use the language of the domain (business language) more in their application code, most tests still contain a lot of technical language.</a:t>
            </a:r>
            <a:endParaRPr lang="en-US" dirty="0"/>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5</a:t>
            </a:fld>
            <a:endParaRPr lang="en-US"/>
          </a:p>
        </p:txBody>
      </p:sp>
    </p:spTree>
    <p:extLst>
      <p:ext uri="{BB962C8B-B14F-4D97-AF65-F5344CB8AC3E}">
        <p14:creationId xmlns:p14="http://schemas.microsoft.com/office/powerpoint/2010/main" val="3901115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lumMod val="50000"/>
                  </a:schemeClr>
                </a:solidFill>
                <a:effectLst/>
                <a:latin typeface="+mn-lt"/>
                <a:ea typeface="+mn-ea"/>
                <a:cs typeface="+mn-cs"/>
              </a:rPr>
              <a:t>Story : “here you can see the development was not done with TDD in mind. TDD is a mechanism that </a:t>
            </a:r>
            <a:r>
              <a:rPr lang="en-US" sz="1200" b="0" i="0" kern="1200" dirty="0" err="1">
                <a:solidFill>
                  <a:schemeClr val="tx1">
                    <a:lumMod val="50000"/>
                  </a:schemeClr>
                </a:solidFill>
                <a:effectLst/>
                <a:latin typeface="+mn-lt"/>
                <a:ea typeface="+mn-ea"/>
                <a:cs typeface="+mn-cs"/>
              </a:rPr>
              <a:t>maes</a:t>
            </a:r>
            <a:r>
              <a:rPr lang="en-US" sz="1200" b="0" i="0" kern="1200" dirty="0">
                <a:solidFill>
                  <a:schemeClr val="tx1">
                    <a:lumMod val="50000"/>
                  </a:schemeClr>
                </a:solidFill>
                <a:effectLst/>
                <a:latin typeface="+mn-lt"/>
                <a:ea typeface="+mn-ea"/>
                <a:cs typeface="+mn-cs"/>
              </a:rPr>
              <a:t> you design testable, your code testable and you tell through tests what you expect that application do or behaves.”</a:t>
            </a:r>
          </a:p>
          <a:p>
            <a:endParaRPr lang="en-US" sz="1200" b="0" i="0" kern="1200" dirty="0">
              <a:solidFill>
                <a:schemeClr val="tx1">
                  <a:lumMod val="50000"/>
                </a:schemeClr>
              </a:solidFill>
              <a:effectLst/>
              <a:latin typeface="+mn-lt"/>
              <a:ea typeface="+mn-ea"/>
              <a:cs typeface="+mn-cs"/>
            </a:endParaRPr>
          </a:p>
          <a:p>
            <a:r>
              <a:rPr lang="en-US" sz="1200" b="0" i="0" kern="1200" dirty="0">
                <a:solidFill>
                  <a:schemeClr val="tx1">
                    <a:lumMod val="50000"/>
                  </a:schemeClr>
                </a:solidFill>
                <a:effectLst/>
                <a:latin typeface="+mn-lt"/>
                <a:ea typeface="+mn-ea"/>
                <a:cs typeface="+mn-cs"/>
              </a:rPr>
              <a:t>As software developers we have all been there: the moment you pull in a new project and you start with trying to figure out what it does. You start figuring out how the design works and eventually you want to know what a piece of software really does, so you open up the unit test and find something like the following test code functions:</a:t>
            </a:r>
          </a:p>
          <a:p>
            <a:r>
              <a:rPr lang="en-US" sz="1200" b="0" i="0" kern="1200" dirty="0">
                <a:solidFill>
                  <a:schemeClr val="tx1">
                    <a:lumMod val="50000"/>
                  </a:schemeClr>
                </a:solidFill>
                <a:effectLst/>
                <a:latin typeface="+mn-lt"/>
                <a:ea typeface="+mn-ea"/>
                <a:cs typeface="+mn-cs"/>
              </a:rPr>
              <a:t>[code language=”java”]</a:t>
            </a:r>
            <a:br>
              <a:rPr lang="en-US" sz="1200" b="0" i="0" kern="1200" dirty="0">
                <a:solidFill>
                  <a:schemeClr val="tx1">
                    <a:lumMod val="50000"/>
                  </a:schemeClr>
                </a:solidFill>
                <a:effectLst/>
                <a:latin typeface="+mn-lt"/>
                <a:ea typeface="+mn-ea"/>
                <a:cs typeface="+mn-cs"/>
              </a:rPr>
            </a:br>
            <a:r>
              <a:rPr lang="en-US" sz="1200" b="0" i="0" kern="1200" dirty="0">
                <a:solidFill>
                  <a:schemeClr val="tx1">
                    <a:lumMod val="50000"/>
                  </a:schemeClr>
                </a:solidFill>
                <a:effectLst/>
                <a:latin typeface="+mn-lt"/>
                <a:ea typeface="+mn-ea"/>
                <a:cs typeface="+mn-cs"/>
              </a:rPr>
              <a:t>public void </a:t>
            </a:r>
            <a:r>
              <a:rPr lang="en-US" sz="1200" b="0" i="0" kern="1200" dirty="0" err="1">
                <a:solidFill>
                  <a:schemeClr val="tx1">
                    <a:lumMod val="50000"/>
                  </a:schemeClr>
                </a:solidFill>
                <a:effectLst/>
                <a:latin typeface="+mn-lt"/>
                <a:ea typeface="+mn-ea"/>
                <a:cs typeface="+mn-cs"/>
              </a:rPr>
              <a:t>testReservation</a:t>
            </a:r>
            <a:r>
              <a:rPr lang="en-US" sz="1200" b="0" i="0" kern="1200" dirty="0">
                <a:solidFill>
                  <a:schemeClr val="tx1">
                    <a:lumMod val="50000"/>
                  </a:schemeClr>
                </a:solidFill>
                <a:effectLst/>
                <a:latin typeface="+mn-lt"/>
                <a:ea typeface="+mn-ea"/>
                <a:cs typeface="+mn-cs"/>
              </a:rPr>
              <a:t>()</a:t>
            </a:r>
            <a:br>
              <a:rPr lang="en-US" sz="1200" b="0" i="0" kern="1200" dirty="0">
                <a:solidFill>
                  <a:schemeClr val="tx1">
                    <a:lumMod val="50000"/>
                  </a:schemeClr>
                </a:solidFill>
                <a:effectLst/>
                <a:latin typeface="+mn-lt"/>
                <a:ea typeface="+mn-ea"/>
                <a:cs typeface="+mn-cs"/>
              </a:rPr>
            </a:br>
            <a:r>
              <a:rPr lang="en-US" sz="1200" b="0" i="0" kern="1200" dirty="0">
                <a:solidFill>
                  <a:schemeClr val="tx1">
                    <a:lumMod val="50000"/>
                  </a:schemeClr>
                </a:solidFill>
                <a:effectLst/>
                <a:latin typeface="+mn-lt"/>
                <a:ea typeface="+mn-ea"/>
                <a:cs typeface="+mn-cs"/>
              </a:rPr>
              <a:t>public void </a:t>
            </a:r>
            <a:r>
              <a:rPr lang="en-US" sz="1200" b="0" i="0" kern="1200" dirty="0" err="1">
                <a:solidFill>
                  <a:schemeClr val="tx1">
                    <a:lumMod val="50000"/>
                  </a:schemeClr>
                </a:solidFill>
                <a:effectLst/>
                <a:latin typeface="+mn-lt"/>
                <a:ea typeface="+mn-ea"/>
                <a:cs typeface="+mn-cs"/>
              </a:rPr>
              <a:t>should_reserve</a:t>
            </a:r>
            <a:r>
              <a:rPr lang="en-US" sz="1200" b="0" i="0" kern="1200" dirty="0">
                <a:solidFill>
                  <a:schemeClr val="tx1">
                    <a:lumMod val="50000"/>
                  </a:schemeClr>
                </a:solidFill>
                <a:effectLst/>
                <a:latin typeface="+mn-lt"/>
                <a:ea typeface="+mn-ea"/>
                <a:cs typeface="+mn-cs"/>
              </a:rPr>
              <a:t>()</a:t>
            </a:r>
            <a:br>
              <a:rPr lang="en-US" sz="1200" b="0" i="0" kern="1200" dirty="0">
                <a:solidFill>
                  <a:schemeClr val="tx1">
                    <a:lumMod val="50000"/>
                  </a:schemeClr>
                </a:solidFill>
                <a:effectLst/>
                <a:latin typeface="+mn-lt"/>
                <a:ea typeface="+mn-ea"/>
                <a:cs typeface="+mn-cs"/>
              </a:rPr>
            </a:br>
            <a:r>
              <a:rPr lang="en-US" sz="1200" b="0" i="0" kern="1200" dirty="0">
                <a:solidFill>
                  <a:schemeClr val="tx1">
                    <a:lumMod val="50000"/>
                  </a:schemeClr>
                </a:solidFill>
                <a:effectLst/>
                <a:latin typeface="+mn-lt"/>
                <a:ea typeface="+mn-ea"/>
                <a:cs typeface="+mn-cs"/>
              </a:rPr>
              <a:t>public void </a:t>
            </a:r>
            <a:r>
              <a:rPr lang="en-US" sz="1200" b="0" i="0" kern="1200" dirty="0" err="1">
                <a:solidFill>
                  <a:schemeClr val="tx1">
                    <a:lumMod val="50000"/>
                  </a:schemeClr>
                </a:solidFill>
                <a:effectLst/>
                <a:latin typeface="+mn-lt"/>
                <a:ea typeface="+mn-ea"/>
                <a:cs typeface="+mn-cs"/>
              </a:rPr>
              <a:t>buildReservation</a:t>
            </a:r>
            <a:r>
              <a:rPr lang="en-US" sz="1200" b="0" i="0" kern="1200" dirty="0">
                <a:solidFill>
                  <a:schemeClr val="tx1">
                    <a:lumMod val="50000"/>
                  </a:schemeClr>
                </a:solidFill>
                <a:effectLst/>
                <a:latin typeface="+mn-lt"/>
                <a:ea typeface="+mn-ea"/>
                <a:cs typeface="+mn-cs"/>
              </a:rPr>
              <a:t>()</a:t>
            </a:r>
            <a:br>
              <a:rPr lang="en-US" sz="1200" b="0" i="0" kern="1200" dirty="0">
                <a:solidFill>
                  <a:schemeClr val="tx1">
                    <a:lumMod val="50000"/>
                  </a:schemeClr>
                </a:solidFill>
                <a:effectLst/>
                <a:latin typeface="+mn-lt"/>
                <a:ea typeface="+mn-ea"/>
                <a:cs typeface="+mn-cs"/>
              </a:rPr>
            </a:br>
            <a:r>
              <a:rPr lang="en-US" sz="1200" b="0" i="0" kern="1200" dirty="0">
                <a:solidFill>
                  <a:schemeClr val="tx1">
                    <a:lumMod val="50000"/>
                  </a:schemeClr>
                </a:solidFill>
                <a:effectLst/>
                <a:latin typeface="+mn-lt"/>
                <a:ea typeface="+mn-ea"/>
                <a:cs typeface="+mn-cs"/>
              </a:rPr>
              <a:t>[/code]</a:t>
            </a:r>
          </a:p>
          <a:p>
            <a:r>
              <a:rPr lang="en-US" sz="1200" b="0" i="0" kern="1200" dirty="0">
                <a:solidFill>
                  <a:schemeClr val="tx1">
                    <a:lumMod val="50000"/>
                  </a:schemeClr>
                </a:solidFill>
                <a:effectLst/>
                <a:latin typeface="+mn-lt"/>
                <a:ea typeface="+mn-ea"/>
                <a:cs typeface="+mn-cs"/>
              </a:rPr>
              <a:t>It might be even worse, a critical software bug was reported, and you try to figure out where the bug came from. Tests like the one in the example do not tell you how the code should behave, it does not match the language the bug is reported in. Getting insights into what went wrong takes a lot of language/context switching and translating, which is time consuming and a waste of time. </a:t>
            </a:r>
          </a:p>
          <a:p>
            <a:endParaRPr lang="en-US" sz="1200" b="0" i="0" kern="1200" dirty="0">
              <a:solidFill>
                <a:schemeClr val="tx1">
                  <a:lumMod val="50000"/>
                </a:schemeClr>
              </a:solidFill>
              <a:effectLst/>
              <a:latin typeface="+mn-lt"/>
              <a:ea typeface="+mn-ea"/>
              <a:cs typeface="+mn-cs"/>
            </a:endParaRPr>
          </a:p>
          <a:p>
            <a:r>
              <a:rPr lang="en-US" sz="1200" b="0" i="0" kern="1200" dirty="0">
                <a:solidFill>
                  <a:schemeClr val="tx1">
                    <a:lumMod val="50000"/>
                  </a:schemeClr>
                </a:solidFill>
                <a:effectLst/>
                <a:latin typeface="+mn-lt"/>
                <a:ea typeface="+mn-ea"/>
                <a:cs typeface="+mn-cs"/>
              </a:rPr>
              <a:t>You as experience testers can tell me, what would have helped in this situation? Please should on aspect.</a:t>
            </a:r>
          </a:p>
          <a:p>
            <a:endParaRPr lang="en-US" sz="1200" b="0" i="0" kern="1200" dirty="0">
              <a:solidFill>
                <a:schemeClr val="tx1">
                  <a:lumMod val="50000"/>
                </a:schemeClr>
              </a:solidFill>
              <a:effectLst/>
              <a:latin typeface="+mn-lt"/>
              <a:ea typeface="+mn-ea"/>
              <a:cs typeface="+mn-cs"/>
            </a:endParaRPr>
          </a:p>
          <a:p>
            <a:r>
              <a:rPr lang="en-US" sz="1200" b="0" i="0" kern="1200" dirty="0">
                <a:solidFill>
                  <a:schemeClr val="tx1">
                    <a:lumMod val="50000"/>
                  </a:schemeClr>
                </a:solidFill>
                <a:effectLst/>
                <a:latin typeface="+mn-lt"/>
                <a:ea typeface="+mn-ea"/>
                <a:cs typeface="+mn-cs"/>
              </a:rPr>
              <a:t>What would have helped in this situation is that the tests are written in such a way that they tell you how the code should behave in the domain language. This way the model that the bug is reported in, and the tests and code have the same language and model.</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6</a:t>
            </a:fld>
            <a:endParaRPr lang="en-US"/>
          </a:p>
        </p:txBody>
      </p:sp>
    </p:spTree>
    <p:extLst>
      <p:ext uri="{BB962C8B-B14F-4D97-AF65-F5344CB8AC3E}">
        <p14:creationId xmlns:p14="http://schemas.microsoft.com/office/powerpoint/2010/main" val="3631651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7</a:t>
            </a:fld>
            <a:endParaRPr lang="en-US"/>
          </a:p>
        </p:txBody>
      </p:sp>
    </p:spTree>
    <p:extLst>
      <p:ext uri="{BB962C8B-B14F-4D97-AF65-F5344CB8AC3E}">
        <p14:creationId xmlns:p14="http://schemas.microsoft.com/office/powerpoint/2010/main" val="1655974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 “But wait a minute!!  This team had automated Regression testing, that needs to come from some sort of acceptance tests. I know they use </a:t>
            </a:r>
            <a:r>
              <a:rPr lang="en-US" dirty="0" err="1"/>
              <a:t>Fitnesse</a:t>
            </a:r>
            <a:r>
              <a:rPr lang="en-US" dirty="0"/>
              <a:t> and Selenium to write the tests, so, they for sure tell me how the application works. </a:t>
            </a:r>
            <a:r>
              <a:rPr lang="en-US" dirty="0" err="1"/>
              <a:t>Nahn</a:t>
            </a:r>
            <a:r>
              <a:rPr lang="en-US" dirty="0"/>
              <a:t>!!”</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9</a:t>
            </a:fld>
            <a:endParaRPr lang="en-US"/>
          </a:p>
        </p:txBody>
      </p:sp>
    </p:spTree>
    <p:extLst>
      <p:ext uri="{BB962C8B-B14F-4D97-AF65-F5344CB8AC3E}">
        <p14:creationId xmlns:p14="http://schemas.microsoft.com/office/powerpoint/2010/main" val="520664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same example usually applies to acceptance tests. In most cases these are still being owned by the testers, which in my opinion is a strange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 because the only one capable of breaking them are actually software developers. If you are lucky enough that the acceptance test are owned by the developers, you can start with crunching some domain knowledge trough these tests. Then you open up the tests only to find the following:</a:t>
            </a:r>
          </a:p>
          <a:p>
            <a:r>
              <a:rPr lang="en-US" sz="1200" b="0" i="0" kern="1200" dirty="0">
                <a:solidFill>
                  <a:schemeClr val="tx1"/>
                </a:solidFill>
                <a:effectLst/>
                <a:latin typeface="+mn-lt"/>
                <a:ea typeface="+mn-ea"/>
                <a:cs typeface="+mn-cs"/>
              </a:rPr>
              <a:t>[code language=”text”]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Scenario: Redirect user to originally requested page after logging in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Given a User "</a:t>
            </a:r>
            <a:r>
              <a:rPr lang="en-US" sz="1200" b="0" i="0" kern="1200" dirty="0" err="1">
                <a:solidFill>
                  <a:schemeClr val="tx1"/>
                </a:solidFill>
                <a:effectLst/>
                <a:latin typeface="+mn-lt"/>
                <a:ea typeface="+mn-ea"/>
                <a:cs typeface="+mn-cs"/>
              </a:rPr>
              <a:t>dave</a:t>
            </a:r>
            <a:r>
              <a:rPr lang="en-US" sz="1200" b="0" i="0" kern="1200" dirty="0">
                <a:solidFill>
                  <a:schemeClr val="tx1"/>
                </a:solidFill>
                <a:effectLst/>
                <a:latin typeface="+mn-lt"/>
                <a:ea typeface="+mn-ea"/>
                <a:cs typeface="+mn-cs"/>
              </a:rPr>
              <a:t>" exists with password "secret"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And I am not logged in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When I navigate to the home page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Then I am redirected to the login form</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When I fill in "Username" with "</a:t>
            </a:r>
            <a:r>
              <a:rPr lang="en-US" sz="1200" b="0" i="0" kern="1200" dirty="0" err="1">
                <a:solidFill>
                  <a:schemeClr val="tx1"/>
                </a:solidFill>
                <a:effectLst/>
                <a:latin typeface="+mn-lt"/>
                <a:ea typeface="+mn-ea"/>
                <a:cs typeface="+mn-cs"/>
              </a:rPr>
              <a:t>dave</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And I fill in "Password" with "secret"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And I press "Login"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Then I should be on the home page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[/code]</a:t>
            </a:r>
          </a:p>
          <a:p>
            <a:r>
              <a:rPr lang="en-US" sz="1200" b="0" i="0" kern="1200" dirty="0">
                <a:solidFill>
                  <a:schemeClr val="tx1"/>
                </a:solidFill>
                <a:effectLst/>
                <a:latin typeface="+mn-lt"/>
                <a:ea typeface="+mn-ea"/>
                <a:cs typeface="+mn-cs"/>
              </a:rPr>
              <a:t>This is what we call the implementation pitfall. It is when software developers use a tool out of his or her </a:t>
            </a:r>
            <a:r>
              <a:rPr lang="en-US" sz="1200" b="0" i="0" u="none" strike="noStrike" kern="1200" dirty="0">
                <a:solidFill>
                  <a:schemeClr val="tx1"/>
                </a:solidFill>
                <a:effectLst/>
                <a:latin typeface="+mn-lt"/>
                <a:ea typeface="+mn-ea"/>
                <a:cs typeface="+mn-cs"/>
                <a:hlinkClick r:id="rId3"/>
              </a:rPr>
              <a:t>context</a:t>
            </a:r>
            <a:r>
              <a:rPr lang="en-US" sz="1200" b="0" i="0" kern="1200" dirty="0">
                <a:solidFill>
                  <a:schemeClr val="tx1"/>
                </a:solidFill>
                <a:effectLst/>
                <a:latin typeface="+mn-lt"/>
                <a:ea typeface="+mn-ea"/>
                <a:cs typeface="+mn-cs"/>
              </a:rPr>
              <a:t>, in this case usually Cucumber. Reading this does not give you information about the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 of the system, only about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how the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 is implemented. Of course it is better than no acceptance tests, but think about the consequences of this action. Usually the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 of a system does not change, there will only be new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 or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 will be removed. </a:t>
            </a:r>
            <a:r>
              <a:rPr lang="en-US" sz="1200" b="1" i="0"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he implementation details of the system is the only factor that changes. Every time this happens, we do</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not only need to change the system, but also the feature files and test code. As developers, we learn to create low coupling system, describing features as implementation in </a:t>
            </a:r>
            <a:r>
              <a:rPr lang="en-US" sz="1200" b="0" i="0" u="none" strike="noStrike" kern="1200" dirty="0">
                <a:solidFill>
                  <a:schemeClr val="tx1"/>
                </a:solidFill>
                <a:effectLst/>
                <a:latin typeface="+mn-lt"/>
                <a:ea typeface="+mn-ea"/>
                <a:cs typeface="+mn-cs"/>
                <a:hlinkClick r:id="rId4"/>
              </a:rPr>
              <a:t>Gherkin</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files is high coupling, and something we really do not want! Besides, as a software developer I want the documentation to match the model and the language of the domain, which should not be the implementation!</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10</a:t>
            </a:fld>
            <a:endParaRPr lang="en-US"/>
          </a:p>
        </p:txBody>
      </p:sp>
    </p:spTree>
    <p:extLst>
      <p:ext uri="{BB962C8B-B14F-4D97-AF65-F5344CB8AC3E}">
        <p14:creationId xmlns:p14="http://schemas.microsoft.com/office/powerpoint/2010/main" val="2899433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Test pyramid misses the ( not useful map ). 3 important feedback loops : ideas, executable spec and unit tests. </a:t>
            </a:r>
          </a:p>
        </p:txBody>
      </p:sp>
      <p:sp>
        <p:nvSpPr>
          <p:cNvPr id="4" name="Slide Number Placeholder 3"/>
          <p:cNvSpPr>
            <a:spLocks noGrp="1"/>
          </p:cNvSpPr>
          <p:nvPr>
            <p:ph type="sldNum" sz="quarter" idx="5"/>
          </p:nvPr>
        </p:nvSpPr>
        <p:spPr/>
        <p:txBody>
          <a:bodyPr/>
          <a:lstStyle/>
          <a:p>
            <a:fld id="{8BE62CAB-F0D5-5341-B620-1CA3D334EC2E}" type="slidenum">
              <a:rPr lang="en-US" smtClean="0"/>
              <a:t>12</a:t>
            </a:fld>
            <a:endParaRPr lang="en-US"/>
          </a:p>
        </p:txBody>
      </p:sp>
    </p:spTree>
    <p:extLst>
      <p:ext uri="{BB962C8B-B14F-4D97-AF65-F5344CB8AC3E}">
        <p14:creationId xmlns:p14="http://schemas.microsoft.com/office/powerpoint/2010/main" val="368044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150A7-E4E0-2C47-A315-76DDC48001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EACF97-E48E-4C49-96F9-7D5A9A90AB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1A6BD7-C093-4340-A5C5-D15CFEEB13F0}"/>
              </a:ext>
            </a:extLst>
          </p:cNvPr>
          <p:cNvSpPr>
            <a:spLocks noGrp="1"/>
          </p:cNvSpPr>
          <p:nvPr>
            <p:ph type="dt" sz="half" idx="10"/>
          </p:nvPr>
        </p:nvSpPr>
        <p:spPr/>
        <p:txBody>
          <a:bodyPr/>
          <a:lstStyle/>
          <a:p>
            <a:fld id="{7EE80EAE-F480-6C4D-B1A5-7B3587BAFBB5}" type="datetimeFigureOut">
              <a:rPr lang="en-US" smtClean="0"/>
              <a:t>3/23/19</a:t>
            </a:fld>
            <a:endParaRPr lang="en-US"/>
          </a:p>
        </p:txBody>
      </p:sp>
      <p:sp>
        <p:nvSpPr>
          <p:cNvPr id="5" name="Footer Placeholder 4">
            <a:extLst>
              <a:ext uri="{FF2B5EF4-FFF2-40B4-BE49-F238E27FC236}">
                <a16:creationId xmlns:a16="http://schemas.microsoft.com/office/drawing/2014/main" id="{59F52DB3-2F10-B548-AA47-6BC677A8B1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4D2EA9-BE35-C848-B0C2-14D78E6FF6D2}"/>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581905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86E48-AA42-7E4B-848F-0E4E94F43F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F965F7-5D07-5648-AADB-59BD96034B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6F4F28-9DD6-1049-B4D6-E8C7FC574B68}"/>
              </a:ext>
            </a:extLst>
          </p:cNvPr>
          <p:cNvSpPr>
            <a:spLocks noGrp="1"/>
          </p:cNvSpPr>
          <p:nvPr>
            <p:ph type="dt" sz="half" idx="10"/>
          </p:nvPr>
        </p:nvSpPr>
        <p:spPr/>
        <p:txBody>
          <a:bodyPr/>
          <a:lstStyle/>
          <a:p>
            <a:fld id="{7EE80EAE-F480-6C4D-B1A5-7B3587BAFBB5}" type="datetimeFigureOut">
              <a:rPr lang="en-US" smtClean="0"/>
              <a:t>3/23/19</a:t>
            </a:fld>
            <a:endParaRPr lang="en-US"/>
          </a:p>
        </p:txBody>
      </p:sp>
      <p:sp>
        <p:nvSpPr>
          <p:cNvPr id="5" name="Footer Placeholder 4">
            <a:extLst>
              <a:ext uri="{FF2B5EF4-FFF2-40B4-BE49-F238E27FC236}">
                <a16:creationId xmlns:a16="http://schemas.microsoft.com/office/drawing/2014/main" id="{95B2EAE1-AB3A-C14C-AC36-361D59DD73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FFDF81-38A4-FE41-B598-E00E004C4CDA}"/>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3838592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FDAED3-EA34-2145-A783-F3C666146C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D5BBB4-8C89-5944-93BC-E55D6B5784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32779-FE28-744C-89B5-18817AD432C1}"/>
              </a:ext>
            </a:extLst>
          </p:cNvPr>
          <p:cNvSpPr>
            <a:spLocks noGrp="1"/>
          </p:cNvSpPr>
          <p:nvPr>
            <p:ph type="dt" sz="half" idx="10"/>
          </p:nvPr>
        </p:nvSpPr>
        <p:spPr/>
        <p:txBody>
          <a:bodyPr/>
          <a:lstStyle/>
          <a:p>
            <a:fld id="{7EE80EAE-F480-6C4D-B1A5-7B3587BAFBB5}" type="datetimeFigureOut">
              <a:rPr lang="en-US" smtClean="0"/>
              <a:t>3/23/19</a:t>
            </a:fld>
            <a:endParaRPr lang="en-US"/>
          </a:p>
        </p:txBody>
      </p:sp>
      <p:sp>
        <p:nvSpPr>
          <p:cNvPr id="5" name="Footer Placeholder 4">
            <a:extLst>
              <a:ext uri="{FF2B5EF4-FFF2-40B4-BE49-F238E27FC236}">
                <a16:creationId xmlns:a16="http://schemas.microsoft.com/office/drawing/2014/main" id="{C4669CB2-90BD-B24B-8278-7B8A36082E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EBDF4F-461C-4342-B241-AF0EC138FFC0}"/>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444743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253B-E7E4-4244-9D54-3684002A4B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91C215-EFD1-C74D-9034-895C4AA72E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F8EFAA-DF13-FB4C-868D-EB10045C2031}"/>
              </a:ext>
            </a:extLst>
          </p:cNvPr>
          <p:cNvSpPr>
            <a:spLocks noGrp="1"/>
          </p:cNvSpPr>
          <p:nvPr>
            <p:ph type="dt" sz="half" idx="10"/>
          </p:nvPr>
        </p:nvSpPr>
        <p:spPr/>
        <p:txBody>
          <a:bodyPr/>
          <a:lstStyle/>
          <a:p>
            <a:fld id="{7EE80EAE-F480-6C4D-B1A5-7B3587BAFBB5}" type="datetimeFigureOut">
              <a:rPr lang="en-US" smtClean="0"/>
              <a:t>3/23/19</a:t>
            </a:fld>
            <a:endParaRPr lang="en-US"/>
          </a:p>
        </p:txBody>
      </p:sp>
      <p:sp>
        <p:nvSpPr>
          <p:cNvPr id="5" name="Footer Placeholder 4">
            <a:extLst>
              <a:ext uri="{FF2B5EF4-FFF2-40B4-BE49-F238E27FC236}">
                <a16:creationId xmlns:a16="http://schemas.microsoft.com/office/drawing/2014/main" id="{59C6F2C4-8115-AA42-86FF-1A6685CF4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4D637E-520E-684F-8F55-4DCB5BDB2009}"/>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37661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6CA79-B4E1-DC46-A86C-EC52257B7E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65537C-027D-0B4F-93A5-5238A6A638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9D9CD7-D6E1-234F-926A-D308C9F3A7C9}"/>
              </a:ext>
            </a:extLst>
          </p:cNvPr>
          <p:cNvSpPr>
            <a:spLocks noGrp="1"/>
          </p:cNvSpPr>
          <p:nvPr>
            <p:ph type="dt" sz="half" idx="10"/>
          </p:nvPr>
        </p:nvSpPr>
        <p:spPr/>
        <p:txBody>
          <a:bodyPr/>
          <a:lstStyle/>
          <a:p>
            <a:fld id="{7EE80EAE-F480-6C4D-B1A5-7B3587BAFBB5}" type="datetimeFigureOut">
              <a:rPr lang="en-US" smtClean="0"/>
              <a:t>3/23/19</a:t>
            </a:fld>
            <a:endParaRPr lang="en-US"/>
          </a:p>
        </p:txBody>
      </p:sp>
      <p:sp>
        <p:nvSpPr>
          <p:cNvPr id="5" name="Footer Placeholder 4">
            <a:extLst>
              <a:ext uri="{FF2B5EF4-FFF2-40B4-BE49-F238E27FC236}">
                <a16:creationId xmlns:a16="http://schemas.microsoft.com/office/drawing/2014/main" id="{84C5270C-7D73-5847-B855-8AA59525BE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D9AAB-5AF1-724C-A03A-080796031EA6}"/>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712001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036FB-F12D-0948-A8C1-CACA230FE8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D7359F-1EC8-D548-81C5-7FA215CB75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A12604-3B00-8F4B-A93E-2B06672906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E264B1-E9B1-E042-BC2B-281FD416B5D9}"/>
              </a:ext>
            </a:extLst>
          </p:cNvPr>
          <p:cNvSpPr>
            <a:spLocks noGrp="1"/>
          </p:cNvSpPr>
          <p:nvPr>
            <p:ph type="dt" sz="half" idx="10"/>
          </p:nvPr>
        </p:nvSpPr>
        <p:spPr/>
        <p:txBody>
          <a:bodyPr/>
          <a:lstStyle/>
          <a:p>
            <a:fld id="{7EE80EAE-F480-6C4D-B1A5-7B3587BAFBB5}" type="datetimeFigureOut">
              <a:rPr lang="en-US" smtClean="0"/>
              <a:t>3/23/19</a:t>
            </a:fld>
            <a:endParaRPr lang="en-US"/>
          </a:p>
        </p:txBody>
      </p:sp>
      <p:sp>
        <p:nvSpPr>
          <p:cNvPr id="6" name="Footer Placeholder 5">
            <a:extLst>
              <a:ext uri="{FF2B5EF4-FFF2-40B4-BE49-F238E27FC236}">
                <a16:creationId xmlns:a16="http://schemas.microsoft.com/office/drawing/2014/main" id="{030C82D0-2C6A-4A4E-B161-1B6391A9E0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983436-2B85-A149-A109-7C75FA948641}"/>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3374436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66448-9F53-FE45-AEBB-ABF0CBB46D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9FAFF3-7F29-1A45-9EE7-C88EF013E5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CD03AB-456D-DD4E-A170-C42196EC03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7DA019-F1A2-8C40-8A20-68FF5CF786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FDC3DA-A4BA-FF4D-9F38-798E97A538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6414C9-7568-6F49-968D-63A0FDC5D635}"/>
              </a:ext>
            </a:extLst>
          </p:cNvPr>
          <p:cNvSpPr>
            <a:spLocks noGrp="1"/>
          </p:cNvSpPr>
          <p:nvPr>
            <p:ph type="dt" sz="half" idx="10"/>
          </p:nvPr>
        </p:nvSpPr>
        <p:spPr/>
        <p:txBody>
          <a:bodyPr/>
          <a:lstStyle/>
          <a:p>
            <a:fld id="{7EE80EAE-F480-6C4D-B1A5-7B3587BAFBB5}" type="datetimeFigureOut">
              <a:rPr lang="en-US" smtClean="0"/>
              <a:t>3/23/19</a:t>
            </a:fld>
            <a:endParaRPr lang="en-US"/>
          </a:p>
        </p:txBody>
      </p:sp>
      <p:sp>
        <p:nvSpPr>
          <p:cNvPr id="8" name="Footer Placeholder 7">
            <a:extLst>
              <a:ext uri="{FF2B5EF4-FFF2-40B4-BE49-F238E27FC236}">
                <a16:creationId xmlns:a16="http://schemas.microsoft.com/office/drawing/2014/main" id="{35EDBA92-18C9-704C-9708-54DC5393C6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74D433-C730-834D-8AA7-782A0830FD19}"/>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691972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78E5-3F2A-1047-9AB1-3C0D40139B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E30694-D05E-BA4F-A11C-52443DDB94B2}"/>
              </a:ext>
            </a:extLst>
          </p:cNvPr>
          <p:cNvSpPr>
            <a:spLocks noGrp="1"/>
          </p:cNvSpPr>
          <p:nvPr>
            <p:ph type="dt" sz="half" idx="10"/>
          </p:nvPr>
        </p:nvSpPr>
        <p:spPr/>
        <p:txBody>
          <a:bodyPr/>
          <a:lstStyle/>
          <a:p>
            <a:fld id="{7EE80EAE-F480-6C4D-B1A5-7B3587BAFBB5}" type="datetimeFigureOut">
              <a:rPr lang="en-US" smtClean="0"/>
              <a:t>3/23/19</a:t>
            </a:fld>
            <a:endParaRPr lang="en-US"/>
          </a:p>
        </p:txBody>
      </p:sp>
      <p:sp>
        <p:nvSpPr>
          <p:cNvPr id="4" name="Footer Placeholder 3">
            <a:extLst>
              <a:ext uri="{FF2B5EF4-FFF2-40B4-BE49-F238E27FC236}">
                <a16:creationId xmlns:a16="http://schemas.microsoft.com/office/drawing/2014/main" id="{6FA61DE1-D9CD-8A47-A189-65DCBD61FC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8256A3-A223-B24C-9E3E-14A3FA13BDF7}"/>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3625511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8773B9-34AA-474F-B753-4D4FB90E697B}"/>
              </a:ext>
            </a:extLst>
          </p:cNvPr>
          <p:cNvSpPr>
            <a:spLocks noGrp="1"/>
          </p:cNvSpPr>
          <p:nvPr>
            <p:ph type="dt" sz="half" idx="10"/>
          </p:nvPr>
        </p:nvSpPr>
        <p:spPr/>
        <p:txBody>
          <a:bodyPr/>
          <a:lstStyle/>
          <a:p>
            <a:fld id="{7EE80EAE-F480-6C4D-B1A5-7B3587BAFBB5}" type="datetimeFigureOut">
              <a:rPr lang="en-US" smtClean="0"/>
              <a:t>3/23/19</a:t>
            </a:fld>
            <a:endParaRPr lang="en-US"/>
          </a:p>
        </p:txBody>
      </p:sp>
      <p:sp>
        <p:nvSpPr>
          <p:cNvPr id="3" name="Footer Placeholder 2">
            <a:extLst>
              <a:ext uri="{FF2B5EF4-FFF2-40B4-BE49-F238E27FC236}">
                <a16:creationId xmlns:a16="http://schemas.microsoft.com/office/drawing/2014/main" id="{DD4F9B56-628C-4D4B-95EE-0F08C1798D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C7E2D2-13D4-A347-9974-5A1DCD053D6B}"/>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325208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7A708-27C9-5E46-892E-7B0F53A7C5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5D428E-FFE9-5D41-B1F0-F6AA2DEF39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7DD6A3-CA4E-084D-8653-CA31309F8B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8E5539-D198-B44E-9BA8-75D5EE0C44AD}"/>
              </a:ext>
            </a:extLst>
          </p:cNvPr>
          <p:cNvSpPr>
            <a:spLocks noGrp="1"/>
          </p:cNvSpPr>
          <p:nvPr>
            <p:ph type="dt" sz="half" idx="10"/>
          </p:nvPr>
        </p:nvSpPr>
        <p:spPr/>
        <p:txBody>
          <a:bodyPr/>
          <a:lstStyle/>
          <a:p>
            <a:fld id="{7EE80EAE-F480-6C4D-B1A5-7B3587BAFBB5}" type="datetimeFigureOut">
              <a:rPr lang="en-US" smtClean="0"/>
              <a:t>3/23/19</a:t>
            </a:fld>
            <a:endParaRPr lang="en-US"/>
          </a:p>
        </p:txBody>
      </p:sp>
      <p:sp>
        <p:nvSpPr>
          <p:cNvPr id="6" name="Footer Placeholder 5">
            <a:extLst>
              <a:ext uri="{FF2B5EF4-FFF2-40B4-BE49-F238E27FC236}">
                <a16:creationId xmlns:a16="http://schemas.microsoft.com/office/drawing/2014/main" id="{D3F09115-F1DA-2B47-BF19-120C578FF0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69A613-3D05-E84E-B61D-EDD8FD7F9C88}"/>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1186338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560A5-D339-5E45-BF36-EDF5FDF954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B36B64-29F2-1546-ADFF-BF8BE80401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6CF537-9893-8E44-BCC5-9A4E093D37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BBFF84-47A8-F148-BF31-A2D086F0BD2A}"/>
              </a:ext>
            </a:extLst>
          </p:cNvPr>
          <p:cNvSpPr>
            <a:spLocks noGrp="1"/>
          </p:cNvSpPr>
          <p:nvPr>
            <p:ph type="dt" sz="half" idx="10"/>
          </p:nvPr>
        </p:nvSpPr>
        <p:spPr/>
        <p:txBody>
          <a:bodyPr/>
          <a:lstStyle/>
          <a:p>
            <a:fld id="{7EE80EAE-F480-6C4D-B1A5-7B3587BAFBB5}" type="datetimeFigureOut">
              <a:rPr lang="en-US" smtClean="0"/>
              <a:t>3/23/19</a:t>
            </a:fld>
            <a:endParaRPr lang="en-US"/>
          </a:p>
        </p:txBody>
      </p:sp>
      <p:sp>
        <p:nvSpPr>
          <p:cNvPr id="6" name="Footer Placeholder 5">
            <a:extLst>
              <a:ext uri="{FF2B5EF4-FFF2-40B4-BE49-F238E27FC236}">
                <a16:creationId xmlns:a16="http://schemas.microsoft.com/office/drawing/2014/main" id="{C3DA8510-8691-CE49-9924-EEF066713F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BA69D6-4495-F746-9A54-98ED22674BF8}"/>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3185617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9821AE-4400-7E4E-B96C-9AC88343C9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8E25E0-FBFF-7644-A4CE-938ABC698E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7CFF42-6C20-F041-AD5E-63B2CFE1ED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E80EAE-F480-6C4D-B1A5-7B3587BAFBB5}" type="datetimeFigureOut">
              <a:rPr lang="en-US" smtClean="0"/>
              <a:t>3/23/19</a:t>
            </a:fld>
            <a:endParaRPr lang="en-US"/>
          </a:p>
        </p:txBody>
      </p:sp>
      <p:sp>
        <p:nvSpPr>
          <p:cNvPr id="5" name="Footer Placeholder 4">
            <a:extLst>
              <a:ext uri="{FF2B5EF4-FFF2-40B4-BE49-F238E27FC236}">
                <a16:creationId xmlns:a16="http://schemas.microsoft.com/office/drawing/2014/main" id="{E3B5BBA8-AFCF-E443-A71D-441BA63B0F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C76477-01D0-C242-8189-ADF8F60E7D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117509-A371-FB4A-B912-D7991AFA000F}" type="slidenum">
              <a:rPr lang="en-US" smtClean="0"/>
              <a:t>‹#›</a:t>
            </a:fld>
            <a:endParaRPr lang="en-US"/>
          </a:p>
        </p:txBody>
      </p:sp>
    </p:spTree>
    <p:extLst>
      <p:ext uri="{BB962C8B-B14F-4D97-AF65-F5344CB8AC3E}">
        <p14:creationId xmlns:p14="http://schemas.microsoft.com/office/powerpoint/2010/main" val="3578214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en.wikipedia.org/wiki/Specification_by_example#cite_ref-Larman10_3-0" TargetMode="External"/><Relationship Id="rId13" Type="http://schemas.openxmlformats.org/officeDocument/2006/relationships/hyperlink" Target="https://en.wikipedia.org/wiki/Specification_by_example#cite_ref-Adzic09_4-1" TargetMode="External"/><Relationship Id="rId18" Type="http://schemas.openxmlformats.org/officeDocument/2006/relationships/hyperlink" Target="http://c2.com/ppr/episodes.html" TargetMode="External"/><Relationship Id="rId3" Type="http://schemas.openxmlformats.org/officeDocument/2006/relationships/image" Target="../media/image58.svg"/><Relationship Id="rId21" Type="http://schemas.openxmlformats.org/officeDocument/2006/relationships/hyperlink" Target="https://en.wikipedia.org/wiki/Special:BookSources/978-0-321-27865-4" TargetMode="External"/><Relationship Id="rId7" Type="http://schemas.openxmlformats.org/officeDocument/2006/relationships/hyperlink" Target="https://en.wikipedia.org/wiki/Special:BookSources/978-0-321-71408-4" TargetMode="External"/><Relationship Id="rId12" Type="http://schemas.openxmlformats.org/officeDocument/2006/relationships/hyperlink" Target="https://en.wikipedia.org/wiki/Specification_by_example#cite_ref-Adzic09_4-0" TargetMode="External"/><Relationship Id="rId17" Type="http://schemas.openxmlformats.org/officeDocument/2006/relationships/hyperlink" Target="https://en.wikipedia.org/wiki/Special:BookSources/978-0-201-89527-8" TargetMode="External"/><Relationship Id="rId25" Type="http://schemas.openxmlformats.org/officeDocument/2006/relationships/hyperlink" Target="https://en.wikipedia.org/wiki/Special:BookSources/0-932633-13-7" TargetMode="External"/><Relationship Id="rId2" Type="http://schemas.openxmlformats.org/officeDocument/2006/relationships/image" Target="../media/image57.png"/><Relationship Id="rId16" Type="http://schemas.openxmlformats.org/officeDocument/2006/relationships/hyperlink" Target="https://en.wikipedia.org/wiki/Special:BookSources/978-0-321-53446-0" TargetMode="External"/><Relationship Id="rId20" Type="http://schemas.openxmlformats.org/officeDocument/2006/relationships/hyperlink" Target="https://en.wikipedia.org/wiki/Kent_Beck" TargetMode="External"/><Relationship Id="rId1" Type="http://schemas.openxmlformats.org/officeDocument/2006/relationships/slideLayout" Target="../slideLayouts/slideLayout2.xml"/><Relationship Id="rId6" Type="http://schemas.openxmlformats.org/officeDocument/2006/relationships/hyperlink" Target="https://en.wikipedia.org/wiki/Special:BookSources/9781617290084" TargetMode="External"/><Relationship Id="rId11" Type="http://schemas.openxmlformats.org/officeDocument/2006/relationships/hyperlink" Target="https://en.wikipedia.org/wiki/Special:BookSources/978-0-321-63640-9" TargetMode="External"/><Relationship Id="rId24" Type="http://schemas.openxmlformats.org/officeDocument/2006/relationships/hyperlink" Target="https://en.wikipedia.org/wiki/Gerald_Weinberg" TargetMode="External"/><Relationship Id="rId5" Type="http://schemas.openxmlformats.org/officeDocument/2006/relationships/hyperlink" Target="https://en.wikipedia.org/wiki/International_Standard_Book_Number" TargetMode="External"/><Relationship Id="rId15" Type="http://schemas.openxmlformats.org/officeDocument/2006/relationships/hyperlink" Target="https://en.wikipedia.org/w/index.php?title=Lisa_Crispin&amp;action=edit&amp;redlink=1" TargetMode="External"/><Relationship Id="rId23" Type="http://schemas.openxmlformats.org/officeDocument/2006/relationships/hyperlink" Target="https://en.wikipedia.org/wiki/Special:BookSources/0-321-12521-5" TargetMode="External"/><Relationship Id="rId10" Type="http://schemas.openxmlformats.org/officeDocument/2006/relationships/hyperlink" Target="https://en.wikipedia.org/wiki/Specification_by_example#cite_ref-Larman10_3-2" TargetMode="External"/><Relationship Id="rId19" Type="http://schemas.openxmlformats.org/officeDocument/2006/relationships/hyperlink" Target="http://martinfowler.com/bliki/SpecificationByExample.html" TargetMode="External"/><Relationship Id="rId4" Type="http://schemas.openxmlformats.org/officeDocument/2006/relationships/hyperlink" Target="https://en.wikipedia.org/wiki/Gojko_Adzic" TargetMode="External"/><Relationship Id="rId9" Type="http://schemas.openxmlformats.org/officeDocument/2006/relationships/hyperlink" Target="https://en.wikipedia.org/wiki/Specification_by_example#cite_ref-Larman10_3-1" TargetMode="External"/><Relationship Id="rId14" Type="http://schemas.openxmlformats.org/officeDocument/2006/relationships/hyperlink" Target="https://en.wikipedia.org/wiki/Special:BookSources/0-9556836-1-0" TargetMode="External"/><Relationship Id="rId22" Type="http://schemas.openxmlformats.org/officeDocument/2006/relationships/hyperlink" Target="https://en.wikipedia.org/w/index.php?title=Eric_Evans_(technologist)&amp;action=edit&amp;redlink=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E2545A-787A-C249-B42A-5CE844562C5F}"/>
              </a:ext>
            </a:extLst>
          </p:cNvPr>
          <p:cNvPicPr>
            <a:picLocks noChangeAspect="1"/>
          </p:cNvPicPr>
          <p:nvPr/>
        </p:nvPicPr>
        <p:blipFill>
          <a:blip r:embed="rId2"/>
          <a:stretch>
            <a:fillRect/>
          </a:stretch>
        </p:blipFill>
        <p:spPr>
          <a:xfrm>
            <a:off x="0" y="0"/>
            <a:ext cx="12192000" cy="6875818"/>
          </a:xfrm>
          <a:prstGeom prst="rect">
            <a:avLst/>
          </a:prstGeom>
        </p:spPr>
      </p:pic>
      <p:sp>
        <p:nvSpPr>
          <p:cNvPr id="2" name="Title 1"/>
          <p:cNvSpPr>
            <a:spLocks noGrp="1"/>
          </p:cNvSpPr>
          <p:nvPr>
            <p:ph type="ctrTitle"/>
          </p:nvPr>
        </p:nvSpPr>
        <p:spPr>
          <a:xfrm>
            <a:off x="746377" y="2026321"/>
            <a:ext cx="11159295" cy="2387600"/>
          </a:xfrm>
        </p:spPr>
        <p:txBody>
          <a:bodyPr vert="horz" lIns="91440" tIns="45720" rIns="91440" bIns="45720" rtlCol="0" anchor="b">
            <a:normAutofit/>
          </a:bodyPr>
          <a:lstStyle/>
          <a:p>
            <a:pPr algn="l"/>
            <a:r>
              <a:rPr lang="en-US" sz="4400" cap="all" baseline="30000" dirty="0">
                <a:solidFill>
                  <a:schemeClr val="tx1">
                    <a:lumMod val="50000"/>
                  </a:schemeClr>
                </a:solidFill>
              </a:rPr>
              <a:t>Combining DDD and BDD to boost acceptance Testing and testing automation</a:t>
            </a:r>
            <a:br>
              <a:rPr lang="en-US" sz="4400" cap="all" baseline="30000" dirty="0">
                <a:solidFill>
                  <a:schemeClr val="tx1">
                    <a:lumMod val="50000"/>
                  </a:schemeClr>
                </a:solidFill>
              </a:rPr>
            </a:br>
            <a:br>
              <a:rPr lang="en-US" sz="4400" cap="all" baseline="30000" dirty="0">
                <a:solidFill>
                  <a:schemeClr val="tx1">
                    <a:lumMod val="50000"/>
                  </a:schemeClr>
                </a:solidFill>
              </a:rPr>
            </a:br>
            <a:r>
              <a:rPr lang="en-US" sz="4400" cap="all" baseline="30000" dirty="0">
                <a:solidFill>
                  <a:schemeClr val="tx1">
                    <a:lumMod val="50000"/>
                  </a:schemeClr>
                </a:solidFill>
              </a:rPr>
              <a:t>Leonardo Souza </a:t>
            </a:r>
            <a:r>
              <a:rPr lang="en-US" sz="4400" cap="all" baseline="30000" dirty="0" err="1">
                <a:solidFill>
                  <a:schemeClr val="tx1">
                    <a:lumMod val="50000"/>
                  </a:schemeClr>
                </a:solidFill>
              </a:rPr>
              <a:t>Mattos</a:t>
            </a:r>
            <a:br>
              <a:rPr lang="en-US" sz="4400" cap="all" baseline="30000" dirty="0">
                <a:solidFill>
                  <a:schemeClr val="tx1">
                    <a:lumMod val="50000"/>
                  </a:schemeClr>
                </a:solidFill>
              </a:rPr>
            </a:br>
            <a:r>
              <a:rPr lang="en-US" sz="4400" cap="all" baseline="30000" dirty="0">
                <a:solidFill>
                  <a:schemeClr val="tx1">
                    <a:lumMod val="50000"/>
                  </a:schemeClr>
                </a:solidFill>
              </a:rPr>
              <a:t>#TAS19</a:t>
            </a:r>
          </a:p>
        </p:txBody>
      </p:sp>
      <p:sp>
        <p:nvSpPr>
          <p:cNvPr id="3" name="Subtitle 2"/>
          <p:cNvSpPr>
            <a:spLocks noGrp="1"/>
          </p:cNvSpPr>
          <p:nvPr>
            <p:ph type="subTitle" idx="1"/>
          </p:nvPr>
        </p:nvSpPr>
        <p:spPr>
          <a:xfrm>
            <a:off x="746377" y="5106822"/>
            <a:ext cx="9144000" cy="991828"/>
          </a:xfrm>
        </p:spPr>
        <p:txBody>
          <a:bodyPr vert="horz" lIns="91440" tIns="45720" rIns="91440" bIns="45720" rtlCol="0">
            <a:normAutofit/>
          </a:bodyPr>
          <a:lstStyle/>
          <a:p>
            <a:pPr algn="l">
              <a:spcBef>
                <a:spcPts val="0"/>
              </a:spcBef>
              <a:buClr>
                <a:schemeClr val="tx1"/>
              </a:buClr>
              <a:buSzPct val="80000"/>
            </a:pPr>
            <a:r>
              <a:rPr lang="en-US" dirty="0">
                <a:solidFill>
                  <a:schemeClr val="bg1">
                    <a:lumMod val="50000"/>
                  </a:schemeClr>
                </a:solidFill>
                <a:latin typeface="Century Gothic" panose="020B0502020202020204" pitchFamily="34" charset="0"/>
              </a:rPr>
              <a:t>Philadelphia</a:t>
            </a:r>
          </a:p>
          <a:p>
            <a:pPr algn="l">
              <a:spcBef>
                <a:spcPts val="0"/>
              </a:spcBef>
              <a:buClr>
                <a:schemeClr val="tx1"/>
              </a:buClr>
              <a:buSzPct val="80000"/>
            </a:pPr>
            <a:r>
              <a:rPr lang="en-US" dirty="0">
                <a:solidFill>
                  <a:schemeClr val="bg1">
                    <a:lumMod val="50000"/>
                  </a:schemeClr>
                </a:solidFill>
                <a:latin typeface="Century Gothic" panose="020B0502020202020204" pitchFamily="34" charset="0"/>
              </a:rPr>
              <a:t>April 5th, 2019</a:t>
            </a:r>
          </a:p>
        </p:txBody>
      </p:sp>
    </p:spTree>
    <p:extLst>
      <p:ext uri="{BB962C8B-B14F-4D97-AF65-F5344CB8AC3E}">
        <p14:creationId xmlns:p14="http://schemas.microsoft.com/office/powerpoint/2010/main" val="146093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5" name="Content Placeholder 2">
            <a:extLst>
              <a:ext uri="{FF2B5EF4-FFF2-40B4-BE49-F238E27FC236}">
                <a16:creationId xmlns:a16="http://schemas.microsoft.com/office/drawing/2014/main" id="{4C2F0E39-7732-44D9-BF04-36EC24A6A6C4}"/>
              </a:ext>
            </a:extLst>
          </p:cNvPr>
          <p:cNvGraphicFramePr>
            <a:graphicFrameLocks noGrp="1"/>
          </p:cNvGraphicFramePr>
          <p:nvPr>
            <p:ph idx="1"/>
            <p:extLst>
              <p:ext uri="{D42A27DB-BD31-4B8C-83A1-F6EECF244321}">
                <p14:modId xmlns:p14="http://schemas.microsoft.com/office/powerpoint/2010/main" val="218868481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itle 1">
            <a:extLst>
              <a:ext uri="{FF2B5EF4-FFF2-40B4-BE49-F238E27FC236}">
                <a16:creationId xmlns:a16="http://schemas.microsoft.com/office/drawing/2014/main" id="{90218761-487B-4342-A3CE-DA676DB7E65F}"/>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What was wrong with that?</a:t>
            </a:r>
          </a:p>
        </p:txBody>
      </p:sp>
    </p:spTree>
    <p:extLst>
      <p:ext uri="{BB962C8B-B14F-4D97-AF65-F5344CB8AC3E}">
        <p14:creationId xmlns:p14="http://schemas.microsoft.com/office/powerpoint/2010/main" val="3397776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a:solidFill>
              <a:srgbClr val="FFBE14"/>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E142111-1CA0-8547-87C0-73F7F62860F1}"/>
              </a:ext>
            </a:extLst>
          </p:cNvPr>
          <p:cNvPicPr>
            <a:picLocks noChangeAspect="1"/>
          </p:cNvPicPr>
          <p:nvPr/>
        </p:nvPicPr>
        <p:blipFill>
          <a:blip r:embed="rId2"/>
          <a:stretch>
            <a:fillRect/>
          </a:stretch>
        </p:blipFill>
        <p:spPr>
          <a:xfrm>
            <a:off x="4061860" y="1361516"/>
            <a:ext cx="7009396" cy="4128822"/>
          </a:xfrm>
          <a:prstGeom prst="rect">
            <a:avLst/>
          </a:prstGeom>
        </p:spPr>
      </p:pic>
      <p:sp>
        <p:nvSpPr>
          <p:cNvPr id="7" name="TextBox 6">
            <a:extLst>
              <a:ext uri="{FF2B5EF4-FFF2-40B4-BE49-F238E27FC236}">
                <a16:creationId xmlns:a16="http://schemas.microsoft.com/office/drawing/2014/main" id="{793F1CA5-8F18-8E47-BAEA-6460DA989AE2}"/>
              </a:ext>
            </a:extLst>
          </p:cNvPr>
          <p:cNvSpPr txBox="1"/>
          <p:nvPr/>
        </p:nvSpPr>
        <p:spPr>
          <a:xfrm>
            <a:off x="649296" y="2443952"/>
            <a:ext cx="2765249" cy="4161134"/>
          </a:xfrm>
          <a:prstGeom prst="rect">
            <a:avLst/>
          </a:prstGeom>
        </p:spPr>
        <p:txBody>
          <a:bodyPr vert="horz" lIns="91440" tIns="45720" rIns="91440" bIns="45720" rtlCol="0" anchor="b">
            <a:normAutofit fontScale="85000" lnSpcReduction="10000"/>
          </a:bodyPr>
          <a:lstStyle/>
          <a:p>
            <a:pPr>
              <a:lnSpc>
                <a:spcPct val="90000"/>
              </a:lnSpc>
              <a:spcBef>
                <a:spcPct val="0"/>
              </a:spcBef>
              <a:spcAft>
                <a:spcPts val="600"/>
              </a:spcAft>
            </a:pPr>
            <a:r>
              <a:rPr lang="en-US" sz="6000" kern="1200" spc="-300" dirty="0">
                <a:solidFill>
                  <a:schemeClr val="tx1">
                    <a:lumMod val="50000"/>
                    <a:lumOff val="50000"/>
                  </a:schemeClr>
                </a:solidFill>
                <a:latin typeface="+mj-lt"/>
                <a:ea typeface="+mj-ea"/>
                <a:cs typeface="+mj-cs"/>
              </a:rPr>
              <a:t>What is the story?</a:t>
            </a:r>
          </a:p>
          <a:p>
            <a:pPr>
              <a:lnSpc>
                <a:spcPct val="90000"/>
              </a:lnSpc>
              <a:spcBef>
                <a:spcPct val="0"/>
              </a:spcBef>
              <a:spcAft>
                <a:spcPts val="600"/>
              </a:spcAft>
            </a:pPr>
            <a:endParaRPr lang="en-US" sz="6000" spc="-300" dirty="0">
              <a:solidFill>
                <a:schemeClr val="tx1">
                  <a:lumMod val="50000"/>
                  <a:lumOff val="50000"/>
                </a:schemeClr>
              </a:solidFill>
              <a:latin typeface="+mj-lt"/>
              <a:ea typeface="+mj-ea"/>
              <a:cs typeface="+mj-cs"/>
            </a:endParaRPr>
          </a:p>
          <a:p>
            <a:pPr>
              <a:lnSpc>
                <a:spcPct val="90000"/>
              </a:lnSpc>
              <a:spcBef>
                <a:spcPct val="0"/>
              </a:spcBef>
              <a:spcAft>
                <a:spcPts val="600"/>
              </a:spcAft>
            </a:pPr>
            <a:r>
              <a:rPr lang="en-US" sz="6000" kern="1200" spc="-300" dirty="0">
                <a:solidFill>
                  <a:schemeClr val="tx1">
                    <a:lumMod val="50000"/>
                    <a:lumOff val="50000"/>
                  </a:schemeClr>
                </a:solidFill>
                <a:latin typeface="+mj-lt"/>
                <a:ea typeface="+mj-ea"/>
                <a:cs typeface="+mj-cs"/>
              </a:rPr>
              <a:t>What is the expected behavior?</a:t>
            </a:r>
          </a:p>
          <a:p>
            <a:pPr>
              <a:lnSpc>
                <a:spcPct val="90000"/>
              </a:lnSpc>
              <a:spcBef>
                <a:spcPct val="0"/>
              </a:spcBef>
              <a:spcAft>
                <a:spcPts val="600"/>
              </a:spcAft>
            </a:pPr>
            <a:endParaRPr lang="en-US" sz="6000" spc="-300" dirty="0">
              <a:solidFill>
                <a:schemeClr val="tx1">
                  <a:lumMod val="50000"/>
                  <a:lumOff val="50000"/>
                </a:schemeClr>
              </a:solidFill>
              <a:latin typeface="+mj-lt"/>
              <a:ea typeface="+mj-ea"/>
              <a:cs typeface="+mj-cs"/>
            </a:endParaRPr>
          </a:p>
          <a:p>
            <a:pPr>
              <a:lnSpc>
                <a:spcPct val="90000"/>
              </a:lnSpc>
              <a:spcBef>
                <a:spcPct val="0"/>
              </a:spcBef>
              <a:spcAft>
                <a:spcPts val="600"/>
              </a:spcAft>
            </a:pPr>
            <a:endParaRPr lang="en-US" sz="6000" kern="1200" spc="-300"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1336394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5907B5-E05D-5846-A700-D318BD70ABE3}"/>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ormAutofit/>
          </a:bodyPr>
          <a:lstStyle/>
          <a:p>
            <a:pPr algn="ctr"/>
            <a:r>
              <a:rPr lang="en-US" sz="2600" dirty="0">
                <a:solidFill>
                  <a:srgbClr val="FFFFFF"/>
                </a:solidFill>
              </a:rPr>
              <a:t>There are many testing pyramids</a:t>
            </a:r>
          </a:p>
        </p:txBody>
      </p:sp>
      <p:pic>
        <p:nvPicPr>
          <p:cNvPr id="28" name="Content Placeholder 9">
            <a:extLst>
              <a:ext uri="{FF2B5EF4-FFF2-40B4-BE49-F238E27FC236}">
                <a16:creationId xmlns:a16="http://schemas.microsoft.com/office/drawing/2014/main" id="{C7B9B468-B636-D94D-BF53-2B6CAE5C145E}"/>
              </a:ext>
            </a:extLst>
          </p:cNvPr>
          <p:cNvPicPr>
            <a:picLocks noChangeAspect="1"/>
          </p:cNvPicPr>
          <p:nvPr/>
        </p:nvPicPr>
        <p:blipFill>
          <a:blip r:embed="rId3"/>
          <a:stretch>
            <a:fillRect/>
          </a:stretch>
        </p:blipFill>
        <p:spPr>
          <a:xfrm>
            <a:off x="4038600" y="1313299"/>
            <a:ext cx="5855586" cy="3091146"/>
          </a:xfrm>
          <a:prstGeom prst="rect">
            <a:avLst/>
          </a:prstGeom>
        </p:spPr>
      </p:pic>
      <p:sp>
        <p:nvSpPr>
          <p:cNvPr id="30" name="Content Placeholder 29">
            <a:extLst>
              <a:ext uri="{FF2B5EF4-FFF2-40B4-BE49-F238E27FC236}">
                <a16:creationId xmlns:a16="http://schemas.microsoft.com/office/drawing/2014/main" id="{3A169E05-8199-46F0-ADDD-A0A1A2131800}"/>
              </a:ext>
            </a:extLst>
          </p:cNvPr>
          <p:cNvSpPr>
            <a:spLocks noGrp="1"/>
          </p:cNvSpPr>
          <p:nvPr>
            <p:ph idx="1"/>
          </p:nvPr>
        </p:nvSpPr>
        <p:spPr>
          <a:xfrm>
            <a:off x="4038600" y="4884873"/>
            <a:ext cx="7188199" cy="1292090"/>
          </a:xfrm>
        </p:spPr>
        <p:txBody>
          <a:bodyPr>
            <a:normAutofit/>
          </a:bodyPr>
          <a:lstStyle/>
          <a:p>
            <a:endParaRPr lang="en-US" sz="1800"/>
          </a:p>
        </p:txBody>
      </p:sp>
    </p:spTree>
    <p:extLst>
      <p:ext uri="{BB962C8B-B14F-4D97-AF65-F5344CB8AC3E}">
        <p14:creationId xmlns:p14="http://schemas.microsoft.com/office/powerpoint/2010/main" val="1082332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1" name="Rectangle 10">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89DD64-CDF5-AA40-8CB4-FD5D94EE47F8}"/>
              </a:ext>
            </a:extLst>
          </p:cNvPr>
          <p:cNvSpPr txBox="1"/>
          <p:nvPr/>
        </p:nvSpPr>
        <p:spPr>
          <a:xfrm>
            <a:off x="804673" y="2507263"/>
            <a:ext cx="5584838" cy="369257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8000" kern="1200" spc="-300" dirty="0">
                <a:solidFill>
                  <a:schemeClr val="bg1"/>
                </a:solidFill>
                <a:latin typeface="+mj-lt"/>
                <a:ea typeface="+mj-ea"/>
                <a:cs typeface="+mj-cs"/>
              </a:rPr>
              <a:t>What is the solution?</a:t>
            </a:r>
          </a:p>
          <a:p>
            <a:pPr>
              <a:lnSpc>
                <a:spcPct val="90000"/>
              </a:lnSpc>
              <a:spcBef>
                <a:spcPct val="0"/>
              </a:spcBef>
              <a:spcAft>
                <a:spcPts val="600"/>
              </a:spcAft>
            </a:pPr>
            <a:endParaRPr lang="en-US" sz="8000" kern="1200" spc="-300" dirty="0">
              <a:solidFill>
                <a:schemeClr val="bg1"/>
              </a:solidFill>
              <a:latin typeface="+mj-lt"/>
              <a:ea typeface="+mj-ea"/>
              <a:cs typeface="+mj-cs"/>
            </a:endParaRPr>
          </a:p>
          <a:p>
            <a:pPr>
              <a:lnSpc>
                <a:spcPct val="90000"/>
              </a:lnSpc>
              <a:spcBef>
                <a:spcPct val="0"/>
              </a:spcBef>
              <a:spcAft>
                <a:spcPts val="600"/>
              </a:spcAft>
            </a:pPr>
            <a:endParaRPr lang="en-US" sz="8000" kern="1200" spc="-300" dirty="0">
              <a:solidFill>
                <a:schemeClr val="bg1"/>
              </a:solidFill>
              <a:latin typeface="+mj-lt"/>
              <a:ea typeface="+mj-ea"/>
              <a:cs typeface="+mj-cs"/>
            </a:endParaRPr>
          </a:p>
        </p:txBody>
      </p:sp>
      <p:sp>
        <p:nvSpPr>
          <p:cNvPr id="22" name="Freeform: Shape 1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4">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Help">
            <a:extLst>
              <a:ext uri="{FF2B5EF4-FFF2-40B4-BE49-F238E27FC236}">
                <a16:creationId xmlns:a16="http://schemas.microsoft.com/office/drawing/2014/main" id="{54D6FDAB-34F9-437D-8C4E-F4D9A9515A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1779026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21A9A5-74FC-AE4C-B412-450D99A51C5A}"/>
              </a:ext>
            </a:extLst>
          </p:cNvPr>
          <p:cNvPicPr>
            <a:picLocks noChangeAspect="1"/>
          </p:cNvPicPr>
          <p:nvPr/>
        </p:nvPicPr>
        <p:blipFill rotWithShape="1">
          <a:blip r:embed="rId3"/>
          <a:srcRect l="444"/>
          <a:stretch/>
        </p:blipFill>
        <p:spPr>
          <a:xfrm>
            <a:off x="20" y="10"/>
            <a:ext cx="12191980" cy="6857990"/>
          </a:xfrm>
          <a:prstGeom prst="rect">
            <a:avLst/>
          </a:prstGeom>
        </p:spPr>
      </p:pic>
      <p:sp>
        <p:nvSpPr>
          <p:cNvPr id="6" name="Title 1">
            <a:extLst>
              <a:ext uri="{FF2B5EF4-FFF2-40B4-BE49-F238E27FC236}">
                <a16:creationId xmlns:a16="http://schemas.microsoft.com/office/drawing/2014/main" id="{77A1AE96-3785-9D4B-AFA5-7C027B43FEEA}"/>
              </a:ext>
            </a:extLst>
          </p:cNvPr>
          <p:cNvSpPr>
            <a:spLocks noGrp="1"/>
          </p:cNvSpPr>
          <p:nvPr>
            <p:ph type="title"/>
          </p:nvPr>
        </p:nvSpPr>
        <p:spPr>
          <a:xfrm>
            <a:off x="802258" y="705678"/>
            <a:ext cx="6316464" cy="2586162"/>
          </a:xfrm>
        </p:spPr>
        <p:txBody>
          <a:bodyPr>
            <a:normAutofit/>
          </a:bodyPr>
          <a:lstStyle/>
          <a:p>
            <a:r>
              <a:rPr lang="en-US" sz="4800" dirty="0">
                <a:solidFill>
                  <a:schemeClr val="bg1"/>
                </a:solidFill>
              </a:rPr>
              <a:t>Domain language throughout tests, combining DDD and BDD</a:t>
            </a:r>
          </a:p>
        </p:txBody>
      </p:sp>
      <p:sp>
        <p:nvSpPr>
          <p:cNvPr id="7" name="Content Placeholder 2">
            <a:extLst>
              <a:ext uri="{FF2B5EF4-FFF2-40B4-BE49-F238E27FC236}">
                <a16:creationId xmlns:a16="http://schemas.microsoft.com/office/drawing/2014/main" id="{B51A269E-5F84-5246-A789-74810F7B8B8E}"/>
              </a:ext>
            </a:extLst>
          </p:cNvPr>
          <p:cNvSpPr>
            <a:spLocks noGrp="1"/>
          </p:cNvSpPr>
          <p:nvPr>
            <p:ph idx="1"/>
          </p:nvPr>
        </p:nvSpPr>
        <p:spPr>
          <a:xfrm>
            <a:off x="2567864" y="3195320"/>
            <a:ext cx="4977578" cy="2724249"/>
          </a:xfrm>
        </p:spPr>
        <p:txBody>
          <a:bodyPr anchor="ctr">
            <a:normAutofit/>
          </a:bodyPr>
          <a:lstStyle/>
          <a:p>
            <a:pPr marL="0" indent="0">
              <a:buNone/>
            </a:pPr>
            <a:r>
              <a:rPr lang="en-US" sz="2500" dirty="0">
                <a:solidFill>
                  <a:schemeClr val="bg1"/>
                </a:solidFill>
              </a:rPr>
              <a:t>Its all about story:</a:t>
            </a:r>
          </a:p>
          <a:p>
            <a:pPr marL="457200" lvl="1" indent="0">
              <a:buNone/>
            </a:pPr>
            <a:r>
              <a:rPr lang="en-US" sz="2500" dirty="0">
                <a:solidFill>
                  <a:schemeClr val="bg1"/>
                </a:solidFill>
              </a:rPr>
              <a:t>DDD is about empathy. Its about knowing each other , knowing the model.</a:t>
            </a:r>
          </a:p>
          <a:p>
            <a:pPr marL="457200" lvl="1" indent="0">
              <a:buNone/>
            </a:pPr>
            <a:endParaRPr lang="en-US" sz="2500" dirty="0">
              <a:solidFill>
                <a:schemeClr val="bg1"/>
              </a:solidFill>
            </a:endParaRPr>
          </a:p>
          <a:p>
            <a:pPr marL="457200" lvl="1" indent="0">
              <a:buNone/>
            </a:pPr>
            <a:r>
              <a:rPr lang="en-US" sz="2500" dirty="0">
                <a:solidFill>
                  <a:schemeClr val="bg1"/>
                </a:solidFill>
              </a:rPr>
              <a:t>BDD is all about story and what is the story of what we are building.</a:t>
            </a:r>
          </a:p>
        </p:txBody>
      </p:sp>
    </p:spTree>
    <p:extLst>
      <p:ext uri="{BB962C8B-B14F-4D97-AF65-F5344CB8AC3E}">
        <p14:creationId xmlns:p14="http://schemas.microsoft.com/office/powerpoint/2010/main" val="578646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5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7159C9-7E1F-C74E-9173-EAD1496F2C9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Testing pyramids are not a good map</a:t>
            </a:r>
          </a:p>
        </p:txBody>
      </p:sp>
      <p:pic>
        <p:nvPicPr>
          <p:cNvPr id="5" name="Picture 4">
            <a:extLst>
              <a:ext uri="{FF2B5EF4-FFF2-40B4-BE49-F238E27FC236}">
                <a16:creationId xmlns:a16="http://schemas.microsoft.com/office/drawing/2014/main" id="{FA6FBF97-ECCE-3740-ABAD-358531AE9518}"/>
              </a:ext>
            </a:extLst>
          </p:cNvPr>
          <p:cNvPicPr>
            <a:picLocks noChangeAspect="1"/>
          </p:cNvPicPr>
          <p:nvPr/>
        </p:nvPicPr>
        <p:blipFill>
          <a:blip r:embed="rId2"/>
          <a:stretch>
            <a:fillRect/>
          </a:stretch>
        </p:blipFill>
        <p:spPr>
          <a:xfrm>
            <a:off x="3524414" y="1414276"/>
            <a:ext cx="8535605" cy="3574284"/>
          </a:xfrm>
          <a:prstGeom prst="rect">
            <a:avLst/>
          </a:prstGeom>
        </p:spPr>
      </p:pic>
    </p:spTree>
    <p:extLst>
      <p:ext uri="{BB962C8B-B14F-4D97-AF65-F5344CB8AC3E}">
        <p14:creationId xmlns:p14="http://schemas.microsoft.com/office/powerpoint/2010/main" val="3598936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46A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BBE77-7D15-CA40-8241-FEE97C6467D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Feedback loops</a:t>
            </a:r>
          </a:p>
        </p:txBody>
      </p:sp>
      <p:pic>
        <p:nvPicPr>
          <p:cNvPr id="5" name="Content Placeholder 4">
            <a:extLst>
              <a:ext uri="{FF2B5EF4-FFF2-40B4-BE49-F238E27FC236}">
                <a16:creationId xmlns:a16="http://schemas.microsoft.com/office/drawing/2014/main" id="{5654178F-B784-9E49-8A7E-10880ADE8461}"/>
              </a:ext>
            </a:extLst>
          </p:cNvPr>
          <p:cNvPicPr>
            <a:picLocks noGrp="1" noChangeAspect="1"/>
          </p:cNvPicPr>
          <p:nvPr>
            <p:ph idx="1"/>
          </p:nvPr>
        </p:nvPicPr>
        <p:blipFill>
          <a:blip r:embed="rId3"/>
          <a:stretch>
            <a:fillRect/>
          </a:stretch>
        </p:blipFill>
        <p:spPr>
          <a:xfrm>
            <a:off x="4038600" y="1720109"/>
            <a:ext cx="7188199" cy="3414393"/>
          </a:xfrm>
          <a:prstGeom prst="rect">
            <a:avLst/>
          </a:prstGeom>
        </p:spPr>
      </p:pic>
      <p:sp>
        <p:nvSpPr>
          <p:cNvPr id="9" name="Rectangle 8">
            <a:extLst>
              <a:ext uri="{FF2B5EF4-FFF2-40B4-BE49-F238E27FC236}">
                <a16:creationId xmlns:a16="http://schemas.microsoft.com/office/drawing/2014/main" id="{7E602015-8080-3B40-825B-F13B7ADA19BE}"/>
              </a:ext>
            </a:extLst>
          </p:cNvPr>
          <p:cNvSpPr/>
          <p:nvPr/>
        </p:nvSpPr>
        <p:spPr>
          <a:xfrm>
            <a:off x="5152473" y="4783638"/>
            <a:ext cx="4571887" cy="16811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374592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681AB8-0E09-7C4F-9C93-82FB158D5B02}"/>
              </a:ext>
            </a:extLst>
          </p:cNvPr>
          <p:cNvPicPr>
            <a:picLocks noChangeAspect="1"/>
          </p:cNvPicPr>
          <p:nvPr/>
        </p:nvPicPr>
        <p:blipFill>
          <a:blip r:embed="rId3"/>
          <a:stretch>
            <a:fillRect/>
          </a:stretch>
        </p:blipFill>
        <p:spPr>
          <a:xfrm>
            <a:off x="1407673" y="912639"/>
            <a:ext cx="9313333" cy="5626805"/>
          </a:xfrm>
          <a:prstGeom prst="rect">
            <a:avLst/>
          </a:prstGeom>
        </p:spPr>
      </p:pic>
      <p:sp>
        <p:nvSpPr>
          <p:cNvPr id="6" name="Title 1">
            <a:extLst>
              <a:ext uri="{FF2B5EF4-FFF2-40B4-BE49-F238E27FC236}">
                <a16:creationId xmlns:a16="http://schemas.microsoft.com/office/drawing/2014/main" id="{77A1AE96-3785-9D4B-AFA5-7C027B43FEEA}"/>
              </a:ext>
            </a:extLst>
          </p:cNvPr>
          <p:cNvSpPr>
            <a:spLocks noGrp="1"/>
          </p:cNvSpPr>
          <p:nvPr>
            <p:ph type="title"/>
          </p:nvPr>
        </p:nvSpPr>
        <p:spPr>
          <a:xfrm>
            <a:off x="2661538" y="705678"/>
            <a:ext cx="8626222" cy="1454051"/>
          </a:xfrm>
        </p:spPr>
        <p:txBody>
          <a:bodyPr vert="horz" lIns="91440" tIns="45720" rIns="91440" bIns="45720" rtlCol="0" anchor="ctr">
            <a:normAutofit/>
          </a:bodyPr>
          <a:lstStyle/>
          <a:p>
            <a:pPr>
              <a:spcBef>
                <a:spcPts val="1000"/>
              </a:spcBef>
              <a:buFont typeface="Arial" panose="020B0604020202020204" pitchFamily="34" charset="0"/>
            </a:pPr>
            <a:r>
              <a:rPr lang="en-US" sz="4800" b="1" dirty="0">
                <a:solidFill>
                  <a:srgbClr val="C00000"/>
                </a:solidFill>
                <a:latin typeface="Gabriola" pitchFamily="82" charset="0"/>
                <a:ea typeface="+mn-ea"/>
                <a:cs typeface="+mn-cs"/>
              </a:rPr>
              <a:t>Navigation by public transport</a:t>
            </a:r>
          </a:p>
        </p:txBody>
      </p:sp>
      <p:sp>
        <p:nvSpPr>
          <p:cNvPr id="7" name="Content Placeholder 2">
            <a:extLst>
              <a:ext uri="{FF2B5EF4-FFF2-40B4-BE49-F238E27FC236}">
                <a16:creationId xmlns:a16="http://schemas.microsoft.com/office/drawing/2014/main" id="{B51A269E-5F84-5246-A789-74810F7B8B8E}"/>
              </a:ext>
            </a:extLst>
          </p:cNvPr>
          <p:cNvSpPr>
            <a:spLocks noGrp="1"/>
          </p:cNvSpPr>
          <p:nvPr>
            <p:ph idx="1"/>
          </p:nvPr>
        </p:nvSpPr>
        <p:spPr>
          <a:xfrm>
            <a:off x="2283511" y="2066645"/>
            <a:ext cx="7561656" cy="3878716"/>
          </a:xfrm>
        </p:spPr>
        <p:txBody>
          <a:bodyPr anchor="ctr">
            <a:normAutofit/>
          </a:bodyPr>
          <a:lstStyle/>
          <a:p>
            <a:pPr marL="0" indent="0">
              <a:buNone/>
            </a:pPr>
            <a:r>
              <a:rPr lang="en-US" sz="4000" b="1" dirty="0">
                <a:solidFill>
                  <a:schemeClr val="tx2">
                    <a:lumMod val="50000"/>
                  </a:schemeClr>
                </a:solidFill>
                <a:latin typeface="Gabriola" pitchFamily="82" charset="0"/>
              </a:rPr>
              <a:t>As a </a:t>
            </a:r>
            <a:r>
              <a:rPr lang="en-US" sz="4000" dirty="0">
                <a:solidFill>
                  <a:schemeClr val="tx2">
                    <a:lumMod val="50000"/>
                  </a:schemeClr>
                </a:solidFill>
                <a:latin typeface="Gabriola" pitchFamily="82" charset="0"/>
              </a:rPr>
              <a:t>commuter</a:t>
            </a:r>
          </a:p>
          <a:p>
            <a:pPr marL="0" indent="0">
              <a:buNone/>
            </a:pPr>
            <a:r>
              <a:rPr lang="en-US" sz="4000" b="1" dirty="0">
                <a:solidFill>
                  <a:schemeClr val="tx2">
                    <a:lumMod val="50000"/>
                  </a:schemeClr>
                </a:solidFill>
                <a:latin typeface="Gabriola" pitchFamily="82" charset="0"/>
              </a:rPr>
              <a:t>I want </a:t>
            </a:r>
            <a:r>
              <a:rPr lang="en-US" sz="4000" dirty="0">
                <a:solidFill>
                  <a:schemeClr val="tx2">
                    <a:lumMod val="50000"/>
                  </a:schemeClr>
                </a:solidFill>
                <a:latin typeface="Gabriola" pitchFamily="82" charset="0"/>
              </a:rPr>
              <a:t>to know the fastest route between two places, </a:t>
            </a:r>
          </a:p>
          <a:p>
            <a:pPr marL="0" indent="0">
              <a:buNone/>
            </a:pPr>
            <a:r>
              <a:rPr lang="en-US" sz="4000" b="1" dirty="0">
                <a:solidFill>
                  <a:schemeClr val="tx2">
                    <a:lumMod val="50000"/>
                  </a:schemeClr>
                </a:solidFill>
                <a:latin typeface="Gabriola" pitchFamily="82" charset="0"/>
              </a:rPr>
              <a:t>In order to</a:t>
            </a:r>
            <a:r>
              <a:rPr lang="en-US" sz="4000" dirty="0">
                <a:solidFill>
                  <a:schemeClr val="tx2">
                    <a:lumMod val="50000"/>
                  </a:schemeClr>
                </a:solidFill>
                <a:latin typeface="Gabriola" pitchFamily="82" charset="0"/>
              </a:rPr>
              <a:t> get to my destination as quickly as possible</a:t>
            </a:r>
          </a:p>
        </p:txBody>
      </p:sp>
      <p:sp>
        <p:nvSpPr>
          <p:cNvPr id="8" name="Title 1">
            <a:extLst>
              <a:ext uri="{FF2B5EF4-FFF2-40B4-BE49-F238E27FC236}">
                <a16:creationId xmlns:a16="http://schemas.microsoft.com/office/drawing/2014/main" id="{FFD60957-D4B0-1F4B-B32C-F5E7B870F593}"/>
              </a:ext>
            </a:extLst>
          </p:cNvPr>
          <p:cNvSpPr txBox="1">
            <a:spLocks/>
          </p:cNvSpPr>
          <p:nvPr/>
        </p:nvSpPr>
        <p:spPr>
          <a:xfrm>
            <a:off x="9880677" y="5512221"/>
            <a:ext cx="495733" cy="866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buFont typeface="Arial" panose="020B0604020202020204" pitchFamily="34" charset="0"/>
              <a:buNone/>
            </a:pPr>
            <a:r>
              <a:rPr lang="en-US" sz="4800" b="1" dirty="0">
                <a:solidFill>
                  <a:srgbClr val="C00000"/>
                </a:solidFill>
                <a:latin typeface="Gabriola" pitchFamily="82" charset="0"/>
                <a:ea typeface="+mn-ea"/>
                <a:cs typeface="+mn-cs"/>
              </a:rPr>
              <a:t>4</a:t>
            </a:r>
          </a:p>
        </p:txBody>
      </p:sp>
    </p:spTree>
    <p:extLst>
      <p:ext uri="{BB962C8B-B14F-4D97-AF65-F5344CB8AC3E}">
        <p14:creationId xmlns:p14="http://schemas.microsoft.com/office/powerpoint/2010/main" val="2066793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age40image54180176">
            <a:extLst>
              <a:ext uri="{FF2B5EF4-FFF2-40B4-BE49-F238E27FC236}">
                <a16:creationId xmlns:a16="http://schemas.microsoft.com/office/drawing/2014/main" id="{AC275751-E095-1248-A09F-C7A5DD0B2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132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descr="page41image53964384">
            <a:extLst>
              <a:ext uri="{FF2B5EF4-FFF2-40B4-BE49-F238E27FC236}">
                <a16:creationId xmlns:a16="http://schemas.microsoft.com/office/drawing/2014/main" id="{0CA51330-0C8D-5443-8364-C23376920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12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03AA8E2-FB4A-F34F-9E4C-8B54627214C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 uri="{28A0092B-C50C-407E-A947-70E740481C1C}">
                <a14:useLocalDpi xmlns:a14="http://schemas.microsoft.com/office/drawing/2010/main" val="0"/>
              </a:ext>
            </a:extLst>
          </a:blip>
          <a:srcRect t="20541" b="26781"/>
          <a:stretch/>
        </p:blipFill>
        <p:spPr>
          <a:xfrm>
            <a:off x="1588" y="1"/>
            <a:ext cx="12192000" cy="3820290"/>
          </a:xfrm>
          <a:prstGeom prst="rect">
            <a:avLst/>
          </a:prstGeom>
        </p:spPr>
      </p:pic>
      <p:sp>
        <p:nvSpPr>
          <p:cNvPr id="17" name="TextBox 16">
            <a:extLst>
              <a:ext uri="{FF2B5EF4-FFF2-40B4-BE49-F238E27FC236}">
                <a16:creationId xmlns:a16="http://schemas.microsoft.com/office/drawing/2014/main" id="{8EFD891A-7B61-1F4E-80C9-6E3209153F9B}"/>
              </a:ext>
            </a:extLst>
          </p:cNvPr>
          <p:cNvSpPr txBox="1"/>
          <p:nvPr/>
        </p:nvSpPr>
        <p:spPr>
          <a:xfrm>
            <a:off x="1588" y="1236785"/>
            <a:ext cx="12192000" cy="1107996"/>
          </a:xfrm>
          <a:prstGeom prst="rect">
            <a:avLst/>
          </a:prstGeom>
          <a:noFill/>
        </p:spPr>
        <p:txBody>
          <a:bodyPr wrap="square" rtlCol="0">
            <a:spAutoFit/>
          </a:bodyPr>
          <a:lstStyle/>
          <a:p>
            <a:pPr algn="ctr"/>
            <a:r>
              <a:rPr lang="en-US" sz="6600" spc="-300" dirty="0">
                <a:solidFill>
                  <a:srgbClr val="00B0F0"/>
                </a:solidFill>
                <a:latin typeface="Arial" panose="020B0604020202020204" pitchFamily="34" charset="0"/>
                <a:cs typeface="Arial" panose="020B0604020202020204" pitchFamily="34" charset="0"/>
              </a:rPr>
              <a:t>About me</a:t>
            </a:r>
          </a:p>
        </p:txBody>
      </p:sp>
      <p:pic>
        <p:nvPicPr>
          <p:cNvPr id="15" name="Picture 14">
            <a:extLst>
              <a:ext uri="{FF2B5EF4-FFF2-40B4-BE49-F238E27FC236}">
                <a16:creationId xmlns:a16="http://schemas.microsoft.com/office/drawing/2014/main" id="{89F25DC4-183F-F840-8F75-C21BCE9497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8" y="3804903"/>
            <a:ext cx="12192000" cy="462709"/>
          </a:xfrm>
          <a:prstGeom prst="rect">
            <a:avLst/>
          </a:prstGeom>
        </p:spPr>
      </p:pic>
      <p:sp>
        <p:nvSpPr>
          <p:cNvPr id="22" name="Rectangle 21">
            <a:extLst>
              <a:ext uri="{FF2B5EF4-FFF2-40B4-BE49-F238E27FC236}">
                <a16:creationId xmlns:a16="http://schemas.microsoft.com/office/drawing/2014/main" id="{36381AD0-159C-3844-83D9-DE86334EBF87}"/>
              </a:ext>
            </a:extLst>
          </p:cNvPr>
          <p:cNvSpPr/>
          <p:nvPr/>
        </p:nvSpPr>
        <p:spPr>
          <a:xfrm>
            <a:off x="1060788" y="4803117"/>
            <a:ext cx="2157514" cy="461665"/>
          </a:xfrm>
          <a:prstGeom prst="rect">
            <a:avLst/>
          </a:prstGeom>
        </p:spPr>
        <p:txBody>
          <a:bodyPr wrap="none">
            <a:spAutoFit/>
          </a:bodyPr>
          <a:lstStyle/>
          <a:p>
            <a:pPr algn="ctr"/>
            <a:r>
              <a:rPr lang="en-US" sz="2400" spc="-150" dirty="0">
                <a:solidFill>
                  <a:srgbClr val="00B0F0"/>
                </a:solidFill>
                <a:latin typeface="Arial" panose="020B0604020202020204" pitchFamily="34" charset="0"/>
                <a:cs typeface="Arial" panose="020B0604020202020204" pitchFamily="34" charset="0"/>
              </a:rPr>
              <a:t>Technical Coach</a:t>
            </a:r>
          </a:p>
        </p:txBody>
      </p:sp>
      <p:sp>
        <p:nvSpPr>
          <p:cNvPr id="23" name="Rectangle 22">
            <a:extLst>
              <a:ext uri="{FF2B5EF4-FFF2-40B4-BE49-F238E27FC236}">
                <a16:creationId xmlns:a16="http://schemas.microsoft.com/office/drawing/2014/main" id="{49064432-0456-284E-BC74-2EB311952520}"/>
              </a:ext>
            </a:extLst>
          </p:cNvPr>
          <p:cNvSpPr/>
          <p:nvPr/>
        </p:nvSpPr>
        <p:spPr>
          <a:xfrm>
            <a:off x="4069553" y="4803117"/>
            <a:ext cx="1417376" cy="461665"/>
          </a:xfrm>
          <a:prstGeom prst="rect">
            <a:avLst/>
          </a:prstGeom>
        </p:spPr>
        <p:txBody>
          <a:bodyPr wrap="none">
            <a:spAutoFit/>
          </a:bodyPr>
          <a:lstStyle/>
          <a:p>
            <a:pPr algn="ctr"/>
            <a:r>
              <a:rPr lang="en-US" sz="2400" spc="-150" dirty="0">
                <a:solidFill>
                  <a:srgbClr val="00B0F0"/>
                </a:solidFill>
                <a:latin typeface="Arial" panose="020B0604020202020204" pitchFamily="34" charset="0"/>
                <a:cs typeface="Arial" panose="020B0604020202020204" pitchFamily="34" charset="0"/>
              </a:rPr>
              <a:t>Developer</a:t>
            </a:r>
          </a:p>
        </p:txBody>
      </p:sp>
      <p:sp>
        <p:nvSpPr>
          <p:cNvPr id="24" name="Rectangle 23">
            <a:extLst>
              <a:ext uri="{FF2B5EF4-FFF2-40B4-BE49-F238E27FC236}">
                <a16:creationId xmlns:a16="http://schemas.microsoft.com/office/drawing/2014/main" id="{960B5F10-CE80-A54C-B56B-14EED160322D}"/>
              </a:ext>
            </a:extLst>
          </p:cNvPr>
          <p:cNvSpPr/>
          <p:nvPr/>
        </p:nvSpPr>
        <p:spPr>
          <a:xfrm>
            <a:off x="6472611" y="4803117"/>
            <a:ext cx="1888659" cy="461665"/>
          </a:xfrm>
          <a:prstGeom prst="rect">
            <a:avLst/>
          </a:prstGeom>
        </p:spPr>
        <p:txBody>
          <a:bodyPr wrap="none">
            <a:spAutoFit/>
          </a:bodyPr>
          <a:lstStyle/>
          <a:p>
            <a:pPr algn="ctr"/>
            <a:r>
              <a:rPr lang="en-US" sz="2400" spc="-150" dirty="0">
                <a:solidFill>
                  <a:srgbClr val="00B0F0"/>
                </a:solidFill>
                <a:latin typeface="Arial" panose="020B0604020202020204" pitchFamily="34" charset="0"/>
                <a:cs typeface="Arial" panose="020B0604020202020204" pitchFamily="34" charset="0"/>
              </a:rPr>
              <a:t>Soccer coach</a:t>
            </a:r>
          </a:p>
        </p:txBody>
      </p:sp>
      <p:sp>
        <p:nvSpPr>
          <p:cNvPr id="25" name="Rectangle 24">
            <a:extLst>
              <a:ext uri="{FF2B5EF4-FFF2-40B4-BE49-F238E27FC236}">
                <a16:creationId xmlns:a16="http://schemas.microsoft.com/office/drawing/2014/main" id="{D9925280-46DC-644B-9244-3F6782F5FAF3}"/>
              </a:ext>
            </a:extLst>
          </p:cNvPr>
          <p:cNvSpPr/>
          <p:nvPr/>
        </p:nvSpPr>
        <p:spPr>
          <a:xfrm>
            <a:off x="9306072" y="4803116"/>
            <a:ext cx="1499128" cy="461665"/>
          </a:xfrm>
          <a:prstGeom prst="rect">
            <a:avLst/>
          </a:prstGeom>
        </p:spPr>
        <p:txBody>
          <a:bodyPr wrap="none">
            <a:spAutoFit/>
          </a:bodyPr>
          <a:lstStyle/>
          <a:p>
            <a:pPr algn="ctr"/>
            <a:r>
              <a:rPr lang="en-US" sz="2400" spc="-150" dirty="0">
                <a:solidFill>
                  <a:srgbClr val="00B0F0"/>
                </a:solidFill>
                <a:latin typeface="Arial" panose="020B0604020202020204" pitchFamily="34" charset="0"/>
                <a:cs typeface="Arial" panose="020B0604020202020204" pitchFamily="34" charset="0"/>
              </a:rPr>
              <a:t>Adventurer</a:t>
            </a:r>
          </a:p>
        </p:txBody>
      </p:sp>
      <p:sp>
        <p:nvSpPr>
          <p:cNvPr id="26" name="Rectangle 25">
            <a:extLst>
              <a:ext uri="{FF2B5EF4-FFF2-40B4-BE49-F238E27FC236}">
                <a16:creationId xmlns:a16="http://schemas.microsoft.com/office/drawing/2014/main" id="{1FE70F19-83C8-314D-97C2-B721E0615005}"/>
              </a:ext>
            </a:extLst>
          </p:cNvPr>
          <p:cNvSpPr/>
          <p:nvPr/>
        </p:nvSpPr>
        <p:spPr>
          <a:xfrm>
            <a:off x="1136708" y="5270557"/>
            <a:ext cx="2005677" cy="584775"/>
          </a:xfrm>
          <a:prstGeom prst="rect">
            <a:avLst/>
          </a:prstGeom>
        </p:spPr>
        <p:txBody>
          <a:bodyPr wrap="none">
            <a:spAutoFit/>
          </a:bodyPr>
          <a:lstStyle/>
          <a:p>
            <a:pPr algn="ctr"/>
            <a:r>
              <a:rPr lang="en-US" sz="1600" dirty="0">
                <a:solidFill>
                  <a:schemeClr val="bg2">
                    <a:lumMod val="50000"/>
                  </a:schemeClr>
                </a:solidFill>
                <a:latin typeface="Arial" panose="020B0604020202020204" pitchFamily="34" charset="0"/>
                <a:cs typeface="Arial" panose="020B0604020202020204" pitchFamily="34" charset="0"/>
              </a:rPr>
              <a:t>IT Services </a:t>
            </a:r>
          </a:p>
          <a:p>
            <a:pPr algn="ctr"/>
            <a:r>
              <a:rPr lang="en-US" sz="1600" dirty="0">
                <a:solidFill>
                  <a:schemeClr val="bg2">
                    <a:lumMod val="50000"/>
                  </a:schemeClr>
                </a:solidFill>
                <a:latin typeface="Arial" panose="020B0604020202020204" pitchFamily="34" charset="0"/>
                <a:cs typeface="Arial" panose="020B0604020202020204" pitchFamily="34" charset="0"/>
              </a:rPr>
              <a:t>Principal Consultant</a:t>
            </a:r>
          </a:p>
        </p:txBody>
      </p:sp>
      <p:sp>
        <p:nvSpPr>
          <p:cNvPr id="27" name="Rectangle 26">
            <a:extLst>
              <a:ext uri="{FF2B5EF4-FFF2-40B4-BE49-F238E27FC236}">
                <a16:creationId xmlns:a16="http://schemas.microsoft.com/office/drawing/2014/main" id="{C7DB9314-1067-2A4A-9702-A829442D90DD}"/>
              </a:ext>
            </a:extLst>
          </p:cNvPr>
          <p:cNvSpPr/>
          <p:nvPr/>
        </p:nvSpPr>
        <p:spPr>
          <a:xfrm>
            <a:off x="4040702" y="5270557"/>
            <a:ext cx="1475084" cy="584775"/>
          </a:xfrm>
          <a:prstGeom prst="rect">
            <a:avLst/>
          </a:prstGeom>
        </p:spPr>
        <p:txBody>
          <a:bodyPr wrap="none">
            <a:spAutoFit/>
          </a:bodyPr>
          <a:lstStyle/>
          <a:p>
            <a:pPr algn="ctr"/>
            <a:r>
              <a:rPr lang="en-US" sz="1600" dirty="0">
                <a:solidFill>
                  <a:schemeClr val="bg2">
                    <a:lumMod val="50000"/>
                  </a:schemeClr>
                </a:solidFill>
                <a:latin typeface="Arial" panose="020B0604020202020204" pitchFamily="34" charset="0"/>
                <a:cs typeface="Arial" panose="020B0604020202020204" pitchFamily="34" charset="0"/>
              </a:rPr>
              <a:t>20+ years </a:t>
            </a:r>
          </a:p>
          <a:p>
            <a:pPr algn="ctr"/>
            <a:r>
              <a:rPr lang="en-US" sz="1600" dirty="0">
                <a:solidFill>
                  <a:schemeClr val="bg2">
                    <a:lumMod val="50000"/>
                  </a:schemeClr>
                </a:solidFill>
                <a:latin typeface="Arial" panose="020B0604020202020204" pitchFamily="34" charset="0"/>
                <a:cs typeface="Arial" panose="020B0604020202020204" pitchFamily="34" charset="0"/>
              </a:rPr>
              <a:t>In the industry</a:t>
            </a:r>
          </a:p>
        </p:txBody>
      </p:sp>
      <p:sp>
        <p:nvSpPr>
          <p:cNvPr id="28" name="Rectangle 27">
            <a:extLst>
              <a:ext uri="{FF2B5EF4-FFF2-40B4-BE49-F238E27FC236}">
                <a16:creationId xmlns:a16="http://schemas.microsoft.com/office/drawing/2014/main" id="{B321863C-18DB-8748-8A8C-CDCD3E4D1789}"/>
              </a:ext>
            </a:extLst>
          </p:cNvPr>
          <p:cNvSpPr/>
          <p:nvPr/>
        </p:nvSpPr>
        <p:spPr>
          <a:xfrm>
            <a:off x="6555165" y="5270557"/>
            <a:ext cx="1723549" cy="584775"/>
          </a:xfrm>
          <a:prstGeom prst="rect">
            <a:avLst/>
          </a:prstGeom>
        </p:spPr>
        <p:txBody>
          <a:bodyPr wrap="none">
            <a:spAutoFit/>
          </a:bodyPr>
          <a:lstStyle/>
          <a:p>
            <a:pPr algn="ctr"/>
            <a:r>
              <a:rPr lang="en-US" sz="1600" dirty="0">
                <a:solidFill>
                  <a:schemeClr val="bg2">
                    <a:lumMod val="50000"/>
                  </a:schemeClr>
                </a:solidFill>
                <a:latin typeface="Arial" panose="020B0604020202020204" pitchFamily="34" charset="0"/>
                <a:cs typeface="Arial" panose="020B0604020202020204" pitchFamily="34" charset="0"/>
              </a:rPr>
              <a:t>Licensed for kids</a:t>
            </a:r>
          </a:p>
          <a:p>
            <a:pPr algn="ctr"/>
            <a:r>
              <a:rPr lang="en-US" sz="1600" dirty="0">
                <a:solidFill>
                  <a:schemeClr val="bg2">
                    <a:lumMod val="50000"/>
                  </a:schemeClr>
                </a:solidFill>
                <a:latin typeface="Arial" panose="020B0604020202020204" pitchFamily="34" charset="0"/>
                <a:cs typeface="Arial" panose="020B0604020202020204" pitchFamily="34" charset="0"/>
              </a:rPr>
              <a:t>U10 - U16</a:t>
            </a:r>
          </a:p>
        </p:txBody>
      </p:sp>
      <p:sp>
        <p:nvSpPr>
          <p:cNvPr id="29" name="Rectangle 28">
            <a:extLst>
              <a:ext uri="{FF2B5EF4-FFF2-40B4-BE49-F238E27FC236}">
                <a16:creationId xmlns:a16="http://schemas.microsoft.com/office/drawing/2014/main" id="{7B0E9B88-8CE0-944D-89DF-6F4798AE18EA}"/>
              </a:ext>
            </a:extLst>
          </p:cNvPr>
          <p:cNvSpPr/>
          <p:nvPr/>
        </p:nvSpPr>
        <p:spPr>
          <a:xfrm>
            <a:off x="9051201" y="5310035"/>
            <a:ext cx="2008883" cy="338554"/>
          </a:xfrm>
          <a:prstGeom prst="rect">
            <a:avLst/>
          </a:prstGeom>
        </p:spPr>
        <p:txBody>
          <a:bodyPr wrap="none">
            <a:spAutoFit/>
          </a:bodyPr>
          <a:lstStyle/>
          <a:p>
            <a:pPr algn="ctr"/>
            <a:r>
              <a:rPr lang="en-US" sz="1600" dirty="0">
                <a:solidFill>
                  <a:schemeClr val="bg2">
                    <a:lumMod val="50000"/>
                  </a:schemeClr>
                </a:solidFill>
                <a:latin typeface="Arial" panose="020B0604020202020204" pitchFamily="34" charset="0"/>
                <a:cs typeface="Arial" panose="020B0604020202020204" pitchFamily="34" charset="0"/>
              </a:rPr>
              <a:t>16 personalities test</a:t>
            </a:r>
          </a:p>
        </p:txBody>
      </p:sp>
      <p:pic>
        <p:nvPicPr>
          <p:cNvPr id="5" name="Picture 4">
            <a:extLst>
              <a:ext uri="{FF2B5EF4-FFF2-40B4-BE49-F238E27FC236}">
                <a16:creationId xmlns:a16="http://schemas.microsoft.com/office/drawing/2014/main" id="{62D569C5-99C7-5A46-80F8-E77F23977E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3984" y="3005424"/>
            <a:ext cx="2272380" cy="1217877"/>
          </a:xfrm>
          <a:prstGeom prst="rect">
            <a:avLst/>
          </a:prstGeom>
        </p:spPr>
      </p:pic>
      <p:pic>
        <p:nvPicPr>
          <p:cNvPr id="7" name="Picture 6">
            <a:extLst>
              <a:ext uri="{FF2B5EF4-FFF2-40B4-BE49-F238E27FC236}">
                <a16:creationId xmlns:a16="http://schemas.microsoft.com/office/drawing/2014/main" id="{56593AE8-C2EA-B945-BB2C-1F60A92252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4041" y="2808164"/>
            <a:ext cx="1168400" cy="1727200"/>
          </a:xfrm>
          <a:prstGeom prst="rect">
            <a:avLst/>
          </a:prstGeom>
        </p:spPr>
      </p:pic>
      <p:pic>
        <p:nvPicPr>
          <p:cNvPr id="11" name="Picture 10">
            <a:extLst>
              <a:ext uri="{FF2B5EF4-FFF2-40B4-BE49-F238E27FC236}">
                <a16:creationId xmlns:a16="http://schemas.microsoft.com/office/drawing/2014/main" id="{B3F2CBA0-3492-2B46-ACC1-C1995BD069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97661" y="2866096"/>
            <a:ext cx="2382420" cy="1571016"/>
          </a:xfrm>
          <a:prstGeom prst="rect">
            <a:avLst/>
          </a:prstGeom>
        </p:spPr>
      </p:pic>
      <p:pic>
        <p:nvPicPr>
          <p:cNvPr id="13" name="Picture 12">
            <a:extLst>
              <a:ext uri="{FF2B5EF4-FFF2-40B4-BE49-F238E27FC236}">
                <a16:creationId xmlns:a16="http://schemas.microsoft.com/office/drawing/2014/main" id="{5E9F3FBB-6922-6349-8106-BE9D588ACA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64353" y="2855073"/>
            <a:ext cx="1690153" cy="1690153"/>
          </a:xfrm>
          <a:prstGeom prst="rect">
            <a:avLst/>
          </a:prstGeom>
        </p:spPr>
      </p:pic>
    </p:spTree>
    <p:extLst>
      <p:ext uri="{BB962C8B-B14F-4D97-AF65-F5344CB8AC3E}">
        <p14:creationId xmlns:p14="http://schemas.microsoft.com/office/powerpoint/2010/main" val="8618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3355C-9A6E-144A-B360-D8B520200A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1EDF52-44BA-C948-A83F-D84BA3FD13AD}"/>
              </a:ext>
            </a:extLst>
          </p:cNvPr>
          <p:cNvSpPr>
            <a:spLocks noGrp="1"/>
          </p:cNvSpPr>
          <p:nvPr>
            <p:ph idx="1"/>
          </p:nvPr>
        </p:nvSpPr>
        <p:spPr/>
        <p:txBody>
          <a:bodyPr/>
          <a:lstStyle/>
          <a:p>
            <a:endParaRPr lang="en-US" dirty="0"/>
          </a:p>
        </p:txBody>
      </p:sp>
      <p:pic>
        <p:nvPicPr>
          <p:cNvPr id="4097" name="Picture 1" descr="page42image53991216">
            <a:extLst>
              <a:ext uri="{FF2B5EF4-FFF2-40B4-BE49-F238E27FC236}">
                <a16:creationId xmlns:a16="http://schemas.microsoft.com/office/drawing/2014/main" id="{F2CB59FC-629C-D64D-838A-92C590504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607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850F8A-E004-D94A-B65C-6C690525F220}"/>
              </a:ext>
            </a:extLst>
          </p:cNvPr>
          <p:cNvSpPr>
            <a:spLocks noGrp="1"/>
          </p:cNvSpPr>
          <p:nvPr>
            <p:ph type="title"/>
          </p:nvPr>
        </p:nvSpPr>
        <p:spPr>
          <a:xfrm>
            <a:off x="674237" y="914400"/>
            <a:ext cx="3657600" cy="2887579"/>
          </a:xfrm>
        </p:spPr>
        <p:txBody>
          <a:bodyPr vert="horz" lIns="91440" tIns="45720" rIns="91440" bIns="45720" rtlCol="0" anchor="b">
            <a:normAutofit fontScale="90000"/>
          </a:bodyPr>
          <a:lstStyle/>
          <a:p>
            <a:pPr algn="ctr"/>
            <a:r>
              <a:rPr lang="en-US" sz="4100" kern="1200" dirty="0">
                <a:solidFill>
                  <a:srgbClr val="FFFFFF"/>
                </a:solidFill>
                <a:latin typeface="+mj-lt"/>
                <a:ea typeface="+mj-ea"/>
                <a:cs typeface="+mj-cs"/>
              </a:rPr>
              <a:t>DDD + BDD in practice:</a:t>
            </a:r>
            <a:br>
              <a:rPr lang="en-US" sz="4100" kern="1200" dirty="0">
                <a:solidFill>
                  <a:srgbClr val="FFFFFF"/>
                </a:solidFill>
                <a:latin typeface="+mj-lt"/>
                <a:ea typeface="+mj-ea"/>
                <a:cs typeface="+mj-cs"/>
              </a:rPr>
            </a:br>
            <a:br>
              <a:rPr lang="en-US" sz="4100" kern="1200" dirty="0">
                <a:solidFill>
                  <a:srgbClr val="FFFFFF"/>
                </a:solidFill>
                <a:latin typeface="+mj-lt"/>
                <a:ea typeface="+mj-ea"/>
                <a:cs typeface="+mj-cs"/>
              </a:rPr>
            </a:br>
            <a:r>
              <a:rPr lang="en-US" sz="4100" kern="1200" dirty="0">
                <a:solidFill>
                  <a:srgbClr val="FFFFFF"/>
                </a:solidFill>
                <a:latin typeface="+mj-lt"/>
                <a:ea typeface="+mj-ea"/>
                <a:cs typeface="+mj-cs"/>
              </a:rPr>
              <a:t>Feature Mapping!!</a:t>
            </a:r>
          </a:p>
        </p:txBody>
      </p:sp>
      <p:cxnSp>
        <p:nvCxnSpPr>
          <p:cNvPr id="16" name="Straight Connector 15">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1D47F61-302E-684E-B5B2-7156CF1D4EAC}"/>
              </a:ext>
            </a:extLst>
          </p:cNvPr>
          <p:cNvPicPr>
            <a:picLocks noChangeAspect="1"/>
          </p:cNvPicPr>
          <p:nvPr/>
        </p:nvPicPr>
        <p:blipFill>
          <a:blip r:embed="rId3"/>
          <a:stretch>
            <a:fillRect/>
          </a:stretch>
        </p:blipFill>
        <p:spPr>
          <a:xfrm>
            <a:off x="5153822" y="1278493"/>
            <a:ext cx="6553545" cy="4308955"/>
          </a:xfrm>
          <a:prstGeom prst="rect">
            <a:avLst/>
          </a:prstGeom>
        </p:spPr>
      </p:pic>
    </p:spTree>
    <p:extLst>
      <p:ext uri="{BB962C8B-B14F-4D97-AF65-F5344CB8AC3E}">
        <p14:creationId xmlns:p14="http://schemas.microsoft.com/office/powerpoint/2010/main" val="496181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D8E67F2-F753-4E06-8229-4970A6725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2EE1BDFD-564B-44A4-841A-50D6A8E75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0AFE002-151A-3B4A-BEDA-0A19D7755CA5}"/>
              </a:ext>
            </a:extLst>
          </p:cNvPr>
          <p:cNvSpPr>
            <a:spLocks noGrp="1"/>
          </p:cNvSpPr>
          <p:nvPr>
            <p:ph type="title"/>
          </p:nvPr>
        </p:nvSpPr>
        <p:spPr>
          <a:xfrm>
            <a:off x="6094105" y="802955"/>
            <a:ext cx="4977976" cy="1455996"/>
          </a:xfrm>
        </p:spPr>
        <p:txBody>
          <a:bodyPr>
            <a:normAutofit/>
          </a:bodyPr>
          <a:lstStyle/>
          <a:p>
            <a:r>
              <a:rPr lang="en-US" sz="3400">
                <a:solidFill>
                  <a:srgbClr val="000000"/>
                </a:solidFill>
              </a:rPr>
              <a:t>How feature mapping helps on acceptance testing</a:t>
            </a:r>
          </a:p>
        </p:txBody>
      </p:sp>
      <p:sp>
        <p:nvSpPr>
          <p:cNvPr id="30" name="Freeform 60">
            <a:extLst>
              <a:ext uri="{FF2B5EF4-FFF2-40B4-BE49-F238E27FC236}">
                <a16:creationId xmlns:a16="http://schemas.microsoft.com/office/drawing/2014/main" id="{007B8288-68CC-4847-8419-CF535B6B7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3882" y="0"/>
            <a:ext cx="3880988"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68">
            <a:extLst>
              <a:ext uri="{FF2B5EF4-FFF2-40B4-BE49-F238E27FC236}">
                <a16:creationId xmlns:a16="http://schemas.microsoft.com/office/drawing/2014/main" id="{32BA8EA8-C1B6-4309-B674-F9F399B96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12701"/>
            <a:ext cx="4942589"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246C679D-3EF4-554D-B54A-1E2322699F13}"/>
              </a:ext>
            </a:extLst>
          </p:cNvPr>
          <p:cNvPicPr>
            <a:picLocks noChangeAspect="1"/>
          </p:cNvPicPr>
          <p:nvPr/>
        </p:nvPicPr>
        <p:blipFill rotWithShape="1">
          <a:blip r:embed="rId4"/>
          <a:srcRect l="1773" r="10727"/>
          <a:stretch/>
        </p:blipFill>
        <p:spPr>
          <a:xfrm>
            <a:off x="1123848" y="3287949"/>
            <a:ext cx="2221791" cy="3286977"/>
          </a:xfrm>
          <a:prstGeom prst="rect">
            <a:avLst/>
          </a:prstGeom>
        </p:spPr>
      </p:pic>
      <p:sp>
        <p:nvSpPr>
          <p:cNvPr id="3" name="Content Placeholder 2">
            <a:extLst>
              <a:ext uri="{FF2B5EF4-FFF2-40B4-BE49-F238E27FC236}">
                <a16:creationId xmlns:a16="http://schemas.microsoft.com/office/drawing/2014/main" id="{B91B7113-B40A-A441-9CAF-C05A1E1019DB}"/>
              </a:ext>
            </a:extLst>
          </p:cNvPr>
          <p:cNvSpPr>
            <a:spLocks noGrp="1"/>
          </p:cNvSpPr>
          <p:nvPr>
            <p:ph idx="1"/>
          </p:nvPr>
        </p:nvSpPr>
        <p:spPr>
          <a:xfrm>
            <a:off x="6090574" y="2421682"/>
            <a:ext cx="4977578" cy="3639289"/>
          </a:xfrm>
        </p:spPr>
        <p:txBody>
          <a:bodyPr anchor="ctr">
            <a:normAutofit/>
          </a:bodyPr>
          <a:lstStyle/>
          <a:p>
            <a:r>
              <a:rPr lang="en-US" sz="2000" dirty="0">
                <a:solidFill>
                  <a:srgbClr val="000000"/>
                </a:solidFill>
              </a:rPr>
              <a:t>This technique is all about creating specification based on examples, communicating in human language what the software does. It’s a map on how is the flow of feature implementation</a:t>
            </a:r>
          </a:p>
          <a:p>
            <a:endParaRPr lang="en-US" sz="2000" dirty="0">
              <a:solidFill>
                <a:srgbClr val="000000"/>
              </a:solidFill>
            </a:endParaRPr>
          </a:p>
          <a:p>
            <a:r>
              <a:rPr lang="en-US" sz="2000" dirty="0">
                <a:solidFill>
                  <a:srgbClr val="000000"/>
                </a:solidFill>
              </a:rPr>
              <a:t>Applying event storming and “Examples and Rules”, and making the ”Spec by Example” embedded on your testing code</a:t>
            </a:r>
          </a:p>
        </p:txBody>
      </p:sp>
      <p:pic>
        <p:nvPicPr>
          <p:cNvPr id="6145" name="Picture 1" descr="page46image54322032">
            <a:extLst>
              <a:ext uri="{FF2B5EF4-FFF2-40B4-BE49-F238E27FC236}">
                <a16:creationId xmlns:a16="http://schemas.microsoft.com/office/drawing/2014/main" id="{A973AE72-C6E1-FC43-9D6E-6C2D20CD4B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2889" y="53277"/>
            <a:ext cx="2665520" cy="1499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931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9733-904F-1B4A-B287-763B8CDAFEBE}"/>
              </a:ext>
            </a:extLst>
          </p:cNvPr>
          <p:cNvSpPr>
            <a:spLocks noGrp="1"/>
          </p:cNvSpPr>
          <p:nvPr>
            <p:ph type="title"/>
          </p:nvPr>
        </p:nvSpPr>
        <p:spPr>
          <a:xfrm>
            <a:off x="1514292" y="513612"/>
            <a:ext cx="9894133" cy="1031216"/>
          </a:xfrm>
        </p:spPr>
        <p:txBody>
          <a:bodyPr anchor="b">
            <a:normAutofit/>
          </a:bodyPr>
          <a:lstStyle/>
          <a:p>
            <a:r>
              <a:rPr lang="en-US" dirty="0"/>
              <a:t>Event storming</a:t>
            </a:r>
          </a:p>
        </p:txBody>
      </p:sp>
      <p:pic>
        <p:nvPicPr>
          <p:cNvPr id="8" name="Picture 7">
            <a:extLst>
              <a:ext uri="{FF2B5EF4-FFF2-40B4-BE49-F238E27FC236}">
                <a16:creationId xmlns:a16="http://schemas.microsoft.com/office/drawing/2014/main" id="{6F794CD4-A0A0-4C45-A03F-3AE9C20DCF70}"/>
              </a:ext>
            </a:extLst>
          </p:cNvPr>
          <p:cNvPicPr>
            <a:picLocks noChangeAspect="1"/>
          </p:cNvPicPr>
          <p:nvPr/>
        </p:nvPicPr>
        <p:blipFill>
          <a:blip r:embed="rId3"/>
          <a:stretch>
            <a:fillRect/>
          </a:stretch>
        </p:blipFill>
        <p:spPr>
          <a:xfrm>
            <a:off x="1514293" y="3447213"/>
            <a:ext cx="5069382" cy="1039223"/>
          </a:xfrm>
          <a:prstGeom prst="rect">
            <a:avLst/>
          </a:prstGeom>
        </p:spPr>
      </p:pic>
      <p:sp>
        <p:nvSpPr>
          <p:cNvPr id="20" name="Freeform: Shape 19">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22" name="Freeform: Shape 21">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CF67123-3DAB-394D-A227-8DDB765D20BC}"/>
              </a:ext>
            </a:extLst>
          </p:cNvPr>
          <p:cNvSpPr>
            <a:spLocks noGrp="1"/>
          </p:cNvSpPr>
          <p:nvPr>
            <p:ph idx="1"/>
          </p:nvPr>
        </p:nvSpPr>
        <p:spPr>
          <a:xfrm>
            <a:off x="7781373" y="2279151"/>
            <a:ext cx="3627063" cy="3387145"/>
          </a:xfrm>
        </p:spPr>
        <p:txBody>
          <a:bodyPr anchor="ctr">
            <a:normAutofit/>
          </a:bodyPr>
          <a:lstStyle/>
          <a:p>
            <a:pPr marL="0" indent="0">
              <a:buNone/>
            </a:pPr>
            <a:r>
              <a:rPr lang="en-US" sz="2400" dirty="0"/>
              <a:t>Event Storming is a form of organizational anthropology; it’s all about discussing the </a:t>
            </a:r>
            <a:r>
              <a:rPr lang="en-US" sz="2400" b="1" i="1" dirty="0"/>
              <a:t>flow</a:t>
            </a:r>
            <a:r>
              <a:rPr lang="en-US" sz="2400" dirty="0"/>
              <a:t> of events in your organization and modelling that flow in an easy to understand way. </a:t>
            </a:r>
          </a:p>
        </p:txBody>
      </p:sp>
      <p:pic>
        <p:nvPicPr>
          <p:cNvPr id="7170" name="Picture 2" descr="page1image47403904">
            <a:extLst>
              <a:ext uri="{FF2B5EF4-FFF2-40B4-BE49-F238E27FC236}">
                <a16:creationId xmlns:a16="http://schemas.microsoft.com/office/drawing/2014/main" id="{2D085858-BF80-F94E-A5B8-B6A98FA43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52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352" name="Picture 184" descr="page47image53981104">
            <a:extLst>
              <a:ext uri="{FF2B5EF4-FFF2-40B4-BE49-F238E27FC236}">
                <a16:creationId xmlns:a16="http://schemas.microsoft.com/office/drawing/2014/main" id="{53E8F935-53B3-7841-8CAE-C9C1549B10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097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7353" name="Picture 185" descr="page47image53972816">
            <a:extLst>
              <a:ext uri="{FF2B5EF4-FFF2-40B4-BE49-F238E27FC236}">
                <a16:creationId xmlns:a16="http://schemas.microsoft.com/office/drawing/2014/main" id="{CB7C41D2-22DC-6240-AA17-D30945DBB9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097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7354" name="Picture 186" descr="page47image53971920">
            <a:extLst>
              <a:ext uri="{FF2B5EF4-FFF2-40B4-BE49-F238E27FC236}">
                <a16:creationId xmlns:a16="http://schemas.microsoft.com/office/drawing/2014/main" id="{7F4A4B97-5189-1D4E-B9B1-38269E14E6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3589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7355" name="Picture 187" descr="page47image53981552">
            <a:extLst>
              <a:ext uri="{FF2B5EF4-FFF2-40B4-BE49-F238E27FC236}">
                <a16:creationId xmlns:a16="http://schemas.microsoft.com/office/drawing/2014/main" id="{81D43455-A01D-104E-8362-30610582AB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367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7356" name="Picture 188" descr="page47image53982224">
            <a:extLst>
              <a:ext uri="{FF2B5EF4-FFF2-40B4-BE49-F238E27FC236}">
                <a16:creationId xmlns:a16="http://schemas.microsoft.com/office/drawing/2014/main" id="{2D728581-1F07-7541-8AFF-C9D849B06E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748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7357" name="Picture 189" descr="page47image53969680">
            <a:extLst>
              <a:ext uri="{FF2B5EF4-FFF2-40B4-BE49-F238E27FC236}">
                <a16:creationId xmlns:a16="http://schemas.microsoft.com/office/drawing/2014/main" id="{9B693958-8B4B-4744-94AD-2BB2538F5E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367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7358" name="Picture 190" descr="page47image47410240">
            <a:extLst>
              <a:ext uri="{FF2B5EF4-FFF2-40B4-BE49-F238E27FC236}">
                <a16:creationId xmlns:a16="http://schemas.microsoft.com/office/drawing/2014/main" id="{48EE1646-1E7F-C343-9F8F-C1678F1556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8270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7359" name="Picture 191" descr="page47image47412736">
            <a:extLst>
              <a:ext uri="{FF2B5EF4-FFF2-40B4-BE49-F238E27FC236}">
                <a16:creationId xmlns:a16="http://schemas.microsoft.com/office/drawing/2014/main" id="{928FFCB9-E9E4-FF45-A6EF-97C77C819CD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8590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7360" name="Picture 192" descr="page47image47409472">
            <a:extLst>
              <a:ext uri="{FF2B5EF4-FFF2-40B4-BE49-F238E27FC236}">
                <a16:creationId xmlns:a16="http://schemas.microsoft.com/office/drawing/2014/main" id="{EF198E8C-5D66-984A-AE3C-FD0644C13C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8590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7361" name="Picture 193" descr="page47image47415040">
            <a:extLst>
              <a:ext uri="{FF2B5EF4-FFF2-40B4-BE49-F238E27FC236}">
                <a16:creationId xmlns:a16="http://schemas.microsoft.com/office/drawing/2014/main" id="{2703652B-821E-0C45-BA41-8CA657D5878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85900" cy="120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351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12DCC1-09D0-3D4C-B865-66653456483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In our example</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3C24292D-926F-754C-846C-C2AB72F5F000}"/>
              </a:ext>
            </a:extLst>
          </p:cNvPr>
          <p:cNvPicPr>
            <a:picLocks noGrp="1" noChangeAspect="1"/>
          </p:cNvPicPr>
          <p:nvPr>
            <p:ph idx="1"/>
          </p:nvPr>
        </p:nvPicPr>
        <p:blipFill>
          <a:blip r:embed="rId2"/>
          <a:stretch>
            <a:fillRect/>
          </a:stretch>
        </p:blipFill>
        <p:spPr>
          <a:xfrm>
            <a:off x="320040" y="3330305"/>
            <a:ext cx="11496821" cy="2356848"/>
          </a:xfrm>
          <a:prstGeom prst="rect">
            <a:avLst/>
          </a:prstGeom>
        </p:spPr>
      </p:pic>
    </p:spTree>
    <p:extLst>
      <p:ext uri="{BB962C8B-B14F-4D97-AF65-F5344CB8AC3E}">
        <p14:creationId xmlns:p14="http://schemas.microsoft.com/office/powerpoint/2010/main" val="4061876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01156E-EED0-904B-AD90-8D5D09BD8A42}"/>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Example Mapping</a:t>
            </a:r>
          </a:p>
        </p:txBody>
      </p:sp>
      <p:sp>
        <p:nvSpPr>
          <p:cNvPr id="3" name="Content Placeholder 2">
            <a:extLst>
              <a:ext uri="{FF2B5EF4-FFF2-40B4-BE49-F238E27FC236}">
                <a16:creationId xmlns:a16="http://schemas.microsoft.com/office/drawing/2014/main" id="{64002FC1-979C-8A40-880D-347689F4A6C8}"/>
              </a:ext>
            </a:extLst>
          </p:cNvPr>
          <p:cNvSpPr>
            <a:spLocks noGrp="1"/>
          </p:cNvSpPr>
          <p:nvPr>
            <p:ph idx="1"/>
          </p:nvPr>
        </p:nvSpPr>
        <p:spPr>
          <a:xfrm>
            <a:off x="643468" y="2638044"/>
            <a:ext cx="3363974" cy="3415622"/>
          </a:xfrm>
        </p:spPr>
        <p:txBody>
          <a:bodyPr>
            <a:normAutofit/>
          </a:bodyPr>
          <a:lstStyle/>
          <a:p>
            <a:pPr marL="0" indent="0">
              <a:buNone/>
            </a:pPr>
            <a:r>
              <a:rPr lang="en-US" sz="1600">
                <a:solidFill>
                  <a:schemeClr val="bg1"/>
                </a:solidFill>
              </a:rPr>
              <a:t>This comes from Cucumber, from BDD</a:t>
            </a:r>
          </a:p>
          <a:p>
            <a:pPr marL="0" indent="0">
              <a:buNone/>
            </a:pPr>
            <a:r>
              <a:rPr lang="en-US" sz="1600">
                <a:solidFill>
                  <a:schemeClr val="bg1"/>
                </a:solidFill>
              </a:rPr>
              <a:t>Discovery phase. Flipping out examples</a:t>
            </a:r>
          </a:p>
          <a:p>
            <a:pPr marL="0" indent="0">
              <a:buNone/>
            </a:pPr>
            <a:r>
              <a:rPr lang="en-US" sz="1600">
                <a:solidFill>
                  <a:schemeClr val="bg1"/>
                </a:solidFill>
              </a:rPr>
              <a:t>Domain experts needs to be in the room</a:t>
            </a:r>
          </a:p>
          <a:p>
            <a:pPr marL="0" indent="0">
              <a:buNone/>
            </a:pPr>
            <a:r>
              <a:rPr lang="en-US" sz="1600">
                <a:solidFill>
                  <a:schemeClr val="bg1"/>
                </a:solidFill>
              </a:rPr>
              <a:t>Get 4 coloured cards</a:t>
            </a:r>
          </a:p>
          <a:p>
            <a:pPr marL="0" indent="0">
              <a:buNone/>
            </a:pPr>
            <a:r>
              <a:rPr lang="en-US" sz="1600">
                <a:solidFill>
                  <a:schemeClr val="bg1"/>
                </a:solidFill>
              </a:rPr>
              <a:t>Don’t think initially on Gerkhin. Goes like “friends episode names” : “The one when”</a:t>
            </a:r>
          </a:p>
          <a:p>
            <a:pPr marL="0" indent="0">
              <a:buNone/>
            </a:pPr>
            <a:r>
              <a:rPr lang="en-US" sz="1600">
                <a:solidFill>
                  <a:schemeClr val="bg1"/>
                </a:solidFill>
              </a:rPr>
              <a:t>If there is discussion or questions, you park on pink cards if cannot be solved in 15 min or no experts</a:t>
            </a:r>
          </a:p>
        </p:txBody>
      </p:sp>
      <p:pic>
        <p:nvPicPr>
          <p:cNvPr id="4" name="Picture 3">
            <a:extLst>
              <a:ext uri="{FF2B5EF4-FFF2-40B4-BE49-F238E27FC236}">
                <a16:creationId xmlns:a16="http://schemas.microsoft.com/office/drawing/2014/main" id="{69930F6E-910A-3D47-8AF0-6B3D4578E2F8}"/>
              </a:ext>
            </a:extLst>
          </p:cNvPr>
          <p:cNvPicPr>
            <a:picLocks noChangeAspect="1"/>
          </p:cNvPicPr>
          <p:nvPr/>
        </p:nvPicPr>
        <p:blipFill>
          <a:blip r:embed="rId3"/>
          <a:stretch>
            <a:fillRect/>
          </a:stretch>
        </p:blipFill>
        <p:spPr>
          <a:xfrm>
            <a:off x="5297763" y="1262372"/>
            <a:ext cx="6250769" cy="4172388"/>
          </a:xfrm>
          <a:prstGeom prst="rect">
            <a:avLst/>
          </a:prstGeom>
        </p:spPr>
      </p:pic>
    </p:spTree>
    <p:extLst>
      <p:ext uri="{BB962C8B-B14F-4D97-AF65-F5344CB8AC3E}">
        <p14:creationId xmlns:p14="http://schemas.microsoft.com/office/powerpoint/2010/main" val="3261591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681AB8-0E09-7C4F-9C93-82FB158D5B02}"/>
              </a:ext>
            </a:extLst>
          </p:cNvPr>
          <p:cNvPicPr>
            <a:picLocks noChangeAspect="1"/>
          </p:cNvPicPr>
          <p:nvPr/>
        </p:nvPicPr>
        <p:blipFill>
          <a:blip r:embed="rId3"/>
          <a:stretch>
            <a:fillRect/>
          </a:stretch>
        </p:blipFill>
        <p:spPr>
          <a:xfrm>
            <a:off x="1407673" y="912639"/>
            <a:ext cx="9313333" cy="5626805"/>
          </a:xfrm>
          <a:prstGeom prst="rect">
            <a:avLst/>
          </a:prstGeom>
        </p:spPr>
      </p:pic>
      <p:sp>
        <p:nvSpPr>
          <p:cNvPr id="6" name="Title 1">
            <a:extLst>
              <a:ext uri="{FF2B5EF4-FFF2-40B4-BE49-F238E27FC236}">
                <a16:creationId xmlns:a16="http://schemas.microsoft.com/office/drawing/2014/main" id="{77A1AE96-3785-9D4B-AFA5-7C027B43FEEA}"/>
              </a:ext>
            </a:extLst>
          </p:cNvPr>
          <p:cNvSpPr>
            <a:spLocks noGrp="1"/>
          </p:cNvSpPr>
          <p:nvPr>
            <p:ph type="title"/>
          </p:nvPr>
        </p:nvSpPr>
        <p:spPr>
          <a:xfrm>
            <a:off x="2661538" y="705678"/>
            <a:ext cx="8626222" cy="1454051"/>
          </a:xfrm>
        </p:spPr>
        <p:txBody>
          <a:bodyPr vert="horz" lIns="91440" tIns="45720" rIns="91440" bIns="45720" rtlCol="0" anchor="ctr">
            <a:normAutofit/>
          </a:bodyPr>
          <a:lstStyle/>
          <a:p>
            <a:pPr>
              <a:spcBef>
                <a:spcPts val="1000"/>
              </a:spcBef>
              <a:buFont typeface="Arial" panose="020B0604020202020204" pitchFamily="34" charset="0"/>
            </a:pPr>
            <a:r>
              <a:rPr lang="en-US" sz="4800" b="1" dirty="0">
                <a:solidFill>
                  <a:srgbClr val="C00000"/>
                </a:solidFill>
                <a:latin typeface="Gabriola" pitchFamily="82" charset="0"/>
                <a:ea typeface="+mn-ea"/>
                <a:cs typeface="+mn-cs"/>
              </a:rPr>
              <a:t>Navigation by public transport</a:t>
            </a:r>
          </a:p>
        </p:txBody>
      </p:sp>
      <p:sp>
        <p:nvSpPr>
          <p:cNvPr id="7" name="Content Placeholder 2">
            <a:extLst>
              <a:ext uri="{FF2B5EF4-FFF2-40B4-BE49-F238E27FC236}">
                <a16:creationId xmlns:a16="http://schemas.microsoft.com/office/drawing/2014/main" id="{B51A269E-5F84-5246-A789-74810F7B8B8E}"/>
              </a:ext>
            </a:extLst>
          </p:cNvPr>
          <p:cNvSpPr>
            <a:spLocks noGrp="1"/>
          </p:cNvSpPr>
          <p:nvPr>
            <p:ph idx="1"/>
          </p:nvPr>
        </p:nvSpPr>
        <p:spPr>
          <a:xfrm>
            <a:off x="2283511" y="2066645"/>
            <a:ext cx="7561656" cy="3878716"/>
          </a:xfrm>
        </p:spPr>
        <p:txBody>
          <a:bodyPr anchor="ctr">
            <a:normAutofit/>
          </a:bodyPr>
          <a:lstStyle/>
          <a:p>
            <a:pPr marL="0" indent="0">
              <a:buNone/>
            </a:pPr>
            <a:r>
              <a:rPr lang="en-US" sz="4000" b="1" dirty="0">
                <a:solidFill>
                  <a:schemeClr val="tx2">
                    <a:lumMod val="50000"/>
                  </a:schemeClr>
                </a:solidFill>
                <a:latin typeface="Gabriola" pitchFamily="82" charset="0"/>
              </a:rPr>
              <a:t>As a </a:t>
            </a:r>
            <a:r>
              <a:rPr lang="en-US" sz="4000" dirty="0">
                <a:solidFill>
                  <a:schemeClr val="tx2">
                    <a:lumMod val="50000"/>
                  </a:schemeClr>
                </a:solidFill>
                <a:latin typeface="Gabriola" pitchFamily="82" charset="0"/>
              </a:rPr>
              <a:t>commuter</a:t>
            </a:r>
          </a:p>
          <a:p>
            <a:pPr marL="0" indent="0">
              <a:buNone/>
            </a:pPr>
            <a:r>
              <a:rPr lang="en-US" sz="4000" b="1" dirty="0">
                <a:solidFill>
                  <a:schemeClr val="tx2">
                    <a:lumMod val="50000"/>
                  </a:schemeClr>
                </a:solidFill>
                <a:latin typeface="Gabriola" pitchFamily="82" charset="0"/>
              </a:rPr>
              <a:t>I want </a:t>
            </a:r>
            <a:r>
              <a:rPr lang="en-US" sz="4000" dirty="0">
                <a:solidFill>
                  <a:schemeClr val="tx2">
                    <a:lumMod val="50000"/>
                  </a:schemeClr>
                </a:solidFill>
                <a:latin typeface="Gabriola" pitchFamily="82" charset="0"/>
              </a:rPr>
              <a:t>to know the fastest route between two places, </a:t>
            </a:r>
          </a:p>
          <a:p>
            <a:pPr marL="0" indent="0">
              <a:buNone/>
            </a:pPr>
            <a:r>
              <a:rPr lang="en-US" sz="4000" b="1" dirty="0">
                <a:solidFill>
                  <a:schemeClr val="tx2">
                    <a:lumMod val="50000"/>
                  </a:schemeClr>
                </a:solidFill>
                <a:latin typeface="Gabriola" pitchFamily="82" charset="0"/>
              </a:rPr>
              <a:t>In order to</a:t>
            </a:r>
            <a:r>
              <a:rPr lang="en-US" sz="4000" dirty="0">
                <a:solidFill>
                  <a:schemeClr val="tx2">
                    <a:lumMod val="50000"/>
                  </a:schemeClr>
                </a:solidFill>
                <a:latin typeface="Gabriola" pitchFamily="82" charset="0"/>
              </a:rPr>
              <a:t> get to my destination as quickly as possible</a:t>
            </a:r>
          </a:p>
        </p:txBody>
      </p:sp>
      <p:sp>
        <p:nvSpPr>
          <p:cNvPr id="8" name="Title 1">
            <a:extLst>
              <a:ext uri="{FF2B5EF4-FFF2-40B4-BE49-F238E27FC236}">
                <a16:creationId xmlns:a16="http://schemas.microsoft.com/office/drawing/2014/main" id="{FFD60957-D4B0-1F4B-B32C-F5E7B870F593}"/>
              </a:ext>
            </a:extLst>
          </p:cNvPr>
          <p:cNvSpPr txBox="1">
            <a:spLocks/>
          </p:cNvSpPr>
          <p:nvPr/>
        </p:nvSpPr>
        <p:spPr>
          <a:xfrm>
            <a:off x="9880677" y="5512221"/>
            <a:ext cx="495733" cy="866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buFont typeface="Arial" panose="020B0604020202020204" pitchFamily="34" charset="0"/>
              <a:buNone/>
            </a:pPr>
            <a:r>
              <a:rPr lang="en-US" sz="4800" b="1" dirty="0">
                <a:solidFill>
                  <a:srgbClr val="C00000"/>
                </a:solidFill>
                <a:latin typeface="Gabriola" pitchFamily="82" charset="0"/>
                <a:ea typeface="+mn-ea"/>
                <a:cs typeface="+mn-cs"/>
              </a:rPr>
              <a:t>4</a:t>
            </a:r>
          </a:p>
        </p:txBody>
      </p:sp>
    </p:spTree>
    <p:extLst>
      <p:ext uri="{BB962C8B-B14F-4D97-AF65-F5344CB8AC3E}">
        <p14:creationId xmlns:p14="http://schemas.microsoft.com/office/powerpoint/2010/main" val="2001437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681AB8-0E09-7C4F-9C93-82FB158D5B02}"/>
              </a:ext>
            </a:extLst>
          </p:cNvPr>
          <p:cNvPicPr>
            <a:picLocks noChangeAspect="1"/>
          </p:cNvPicPr>
          <p:nvPr/>
        </p:nvPicPr>
        <p:blipFill>
          <a:blip r:embed="rId3"/>
          <a:stretch>
            <a:fillRect/>
          </a:stretch>
        </p:blipFill>
        <p:spPr>
          <a:xfrm>
            <a:off x="1407673" y="912639"/>
            <a:ext cx="9313333" cy="5626805"/>
          </a:xfrm>
          <a:prstGeom prst="rect">
            <a:avLst/>
          </a:prstGeom>
        </p:spPr>
      </p:pic>
      <p:sp>
        <p:nvSpPr>
          <p:cNvPr id="6" name="Title 1">
            <a:extLst>
              <a:ext uri="{FF2B5EF4-FFF2-40B4-BE49-F238E27FC236}">
                <a16:creationId xmlns:a16="http://schemas.microsoft.com/office/drawing/2014/main" id="{77A1AE96-3785-9D4B-AFA5-7C027B43FEEA}"/>
              </a:ext>
            </a:extLst>
          </p:cNvPr>
          <p:cNvSpPr>
            <a:spLocks noGrp="1"/>
          </p:cNvSpPr>
          <p:nvPr>
            <p:ph type="title"/>
          </p:nvPr>
        </p:nvSpPr>
        <p:spPr>
          <a:xfrm>
            <a:off x="2661538" y="705678"/>
            <a:ext cx="8626222" cy="1454051"/>
          </a:xfrm>
        </p:spPr>
        <p:txBody>
          <a:bodyPr vert="horz" lIns="91440" tIns="45720" rIns="91440" bIns="45720" rtlCol="0" anchor="ctr">
            <a:normAutofit/>
          </a:bodyPr>
          <a:lstStyle/>
          <a:p>
            <a:pPr>
              <a:spcBef>
                <a:spcPts val="1000"/>
              </a:spcBef>
              <a:buFont typeface="Arial" panose="020B0604020202020204" pitchFamily="34" charset="0"/>
            </a:pPr>
            <a:r>
              <a:rPr lang="en-US" sz="4800" b="1" dirty="0">
                <a:solidFill>
                  <a:srgbClr val="C00000"/>
                </a:solidFill>
                <a:latin typeface="Gabriola" pitchFamily="82" charset="0"/>
                <a:ea typeface="+mn-ea"/>
                <a:cs typeface="+mn-cs"/>
              </a:rPr>
              <a:t>Acceptance Criteria</a:t>
            </a:r>
          </a:p>
        </p:txBody>
      </p:sp>
      <p:sp>
        <p:nvSpPr>
          <p:cNvPr id="7" name="Content Placeholder 2">
            <a:extLst>
              <a:ext uri="{FF2B5EF4-FFF2-40B4-BE49-F238E27FC236}">
                <a16:creationId xmlns:a16="http://schemas.microsoft.com/office/drawing/2014/main" id="{B51A269E-5F84-5246-A789-74810F7B8B8E}"/>
              </a:ext>
            </a:extLst>
          </p:cNvPr>
          <p:cNvSpPr>
            <a:spLocks noGrp="1"/>
          </p:cNvSpPr>
          <p:nvPr>
            <p:ph idx="1"/>
          </p:nvPr>
        </p:nvSpPr>
        <p:spPr>
          <a:xfrm>
            <a:off x="1729946" y="2066645"/>
            <a:ext cx="8686799" cy="3878716"/>
          </a:xfrm>
        </p:spPr>
        <p:txBody>
          <a:bodyPr anchor="ctr">
            <a:normAutofit fontScale="70000" lnSpcReduction="20000"/>
          </a:bodyPr>
          <a:lstStyle/>
          <a:p>
            <a:pPr marL="0" indent="0">
              <a:buNone/>
            </a:pPr>
            <a:r>
              <a:rPr lang="en-US" sz="4000" b="1" dirty="0">
                <a:solidFill>
                  <a:schemeClr val="tx2">
                    <a:lumMod val="50000"/>
                  </a:schemeClr>
                </a:solidFill>
                <a:latin typeface="Gabriola" pitchFamily="82" charset="0"/>
              </a:rPr>
              <a:t>Given </a:t>
            </a:r>
            <a:r>
              <a:rPr lang="en-US" sz="4000" b="1" dirty="0" err="1">
                <a:solidFill>
                  <a:schemeClr val="tx2">
                    <a:lumMod val="50000"/>
                  </a:schemeClr>
                </a:solidFill>
                <a:latin typeface="Gabriola" pitchFamily="82" charset="0"/>
              </a:rPr>
              <a:t>Ultrech</a:t>
            </a:r>
            <a:r>
              <a:rPr lang="en-US" sz="4000" b="1" dirty="0">
                <a:solidFill>
                  <a:schemeClr val="tx2">
                    <a:lumMod val="50000"/>
                  </a:schemeClr>
                </a:solidFill>
                <a:latin typeface="Gabriola" pitchFamily="82" charset="0"/>
              </a:rPr>
              <a:t> trains leave at 16:58, 17:08 and 17:18</a:t>
            </a:r>
          </a:p>
          <a:p>
            <a:pPr marL="0" indent="0">
              <a:buNone/>
            </a:pPr>
            <a:r>
              <a:rPr lang="en-US" sz="4000" b="1" dirty="0">
                <a:solidFill>
                  <a:schemeClr val="tx2">
                    <a:lumMod val="50000"/>
                  </a:schemeClr>
                </a:solidFill>
                <a:latin typeface="Gabriola" pitchFamily="82" charset="0"/>
              </a:rPr>
              <a:t>When  Connie wants to travel to Amsterdam at 17:00</a:t>
            </a:r>
          </a:p>
          <a:p>
            <a:pPr marL="0" indent="0">
              <a:buNone/>
            </a:pPr>
            <a:r>
              <a:rPr lang="en-US" sz="4000" b="1" dirty="0">
                <a:solidFill>
                  <a:schemeClr val="tx2">
                    <a:lumMod val="50000"/>
                  </a:schemeClr>
                </a:solidFill>
                <a:latin typeface="Gabriola" pitchFamily="82" charset="0"/>
              </a:rPr>
              <a:t>Then the available trains are 17:08 and 17:18</a:t>
            </a:r>
          </a:p>
          <a:p>
            <a:pPr marL="0" indent="0">
              <a:buNone/>
            </a:pPr>
            <a:endParaRPr lang="en-US" sz="4000" b="1" dirty="0">
              <a:solidFill>
                <a:schemeClr val="tx2">
                  <a:lumMod val="50000"/>
                </a:schemeClr>
              </a:solidFill>
              <a:latin typeface="Gabriola" pitchFamily="82" charset="0"/>
            </a:endParaRPr>
          </a:p>
          <a:p>
            <a:pPr marL="0" indent="0">
              <a:buNone/>
            </a:pPr>
            <a:r>
              <a:rPr lang="en-US" sz="4000" b="1" dirty="0">
                <a:solidFill>
                  <a:schemeClr val="tx2">
                    <a:lumMod val="50000"/>
                  </a:schemeClr>
                </a:solidFill>
                <a:latin typeface="Gabriola" pitchFamily="82" charset="0"/>
              </a:rPr>
              <a:t>Given </a:t>
            </a:r>
            <a:r>
              <a:rPr lang="en-US" sz="4000" b="1" dirty="0" err="1">
                <a:solidFill>
                  <a:schemeClr val="tx2">
                    <a:lumMod val="50000"/>
                  </a:schemeClr>
                </a:solidFill>
                <a:latin typeface="Gabriola" pitchFamily="82" charset="0"/>
              </a:rPr>
              <a:t>Ultrech</a:t>
            </a:r>
            <a:r>
              <a:rPr lang="en-US" sz="4000" b="1" dirty="0">
                <a:solidFill>
                  <a:schemeClr val="tx2">
                    <a:lumMod val="50000"/>
                  </a:schemeClr>
                </a:solidFill>
                <a:latin typeface="Gabriola" pitchFamily="82" charset="0"/>
              </a:rPr>
              <a:t> trains leave at 16:58, 17:08 and 17:18</a:t>
            </a:r>
          </a:p>
          <a:p>
            <a:pPr marL="0" indent="0">
              <a:buNone/>
            </a:pPr>
            <a:r>
              <a:rPr lang="en-US" sz="4000" b="1" dirty="0">
                <a:solidFill>
                  <a:schemeClr val="tx2">
                    <a:lumMod val="50000"/>
                  </a:schemeClr>
                </a:solidFill>
                <a:latin typeface="Gabriola" pitchFamily="82" charset="0"/>
              </a:rPr>
              <a:t>When Connie wants to travel to Amsterdam at 18:00</a:t>
            </a:r>
          </a:p>
          <a:p>
            <a:pPr marL="0" indent="0">
              <a:buNone/>
            </a:pPr>
            <a:r>
              <a:rPr lang="en-US" sz="4000" b="1" dirty="0">
                <a:solidFill>
                  <a:schemeClr val="tx2">
                    <a:lumMod val="50000"/>
                  </a:schemeClr>
                </a:solidFill>
                <a:latin typeface="Gabriola" pitchFamily="82" charset="0"/>
              </a:rPr>
              <a:t>Then no trains are available</a:t>
            </a:r>
          </a:p>
          <a:p>
            <a:pPr marL="0" indent="0">
              <a:buNone/>
            </a:pPr>
            <a:r>
              <a:rPr lang="en-US" sz="4000" b="1" dirty="0">
                <a:solidFill>
                  <a:schemeClr val="tx2">
                    <a:lumMod val="50000"/>
                  </a:schemeClr>
                </a:solidFill>
                <a:latin typeface="Gabriola" pitchFamily="82" charset="0"/>
              </a:rPr>
              <a:t>And </a:t>
            </a:r>
            <a:r>
              <a:rPr lang="en-US" sz="4000" b="1" dirty="0" err="1">
                <a:solidFill>
                  <a:schemeClr val="tx2">
                    <a:lumMod val="50000"/>
                  </a:schemeClr>
                </a:solidFill>
                <a:latin typeface="Gabriola" pitchFamily="82" charset="0"/>
              </a:rPr>
              <a:t>messase</a:t>
            </a:r>
            <a:r>
              <a:rPr lang="en-US" sz="4000" b="1" dirty="0">
                <a:solidFill>
                  <a:schemeClr val="tx2">
                    <a:lumMod val="50000"/>
                  </a:schemeClr>
                </a:solidFill>
                <a:latin typeface="Gabriola" pitchFamily="82" charset="0"/>
              </a:rPr>
              <a:t> “ want to </a:t>
            </a:r>
            <a:r>
              <a:rPr lang="en-US" sz="4000" b="1" dirty="0" err="1">
                <a:solidFill>
                  <a:schemeClr val="tx2">
                    <a:lumMod val="50000"/>
                  </a:schemeClr>
                </a:solidFill>
                <a:latin typeface="Gabriola" pitchFamily="82" charset="0"/>
              </a:rPr>
              <a:t>adjuste</a:t>
            </a:r>
            <a:r>
              <a:rPr lang="en-US" sz="4000" b="1" dirty="0">
                <a:solidFill>
                  <a:schemeClr val="tx2">
                    <a:lumMod val="50000"/>
                  </a:schemeClr>
                </a:solidFill>
                <a:latin typeface="Gabriola" pitchFamily="82" charset="0"/>
              </a:rPr>
              <a:t> the travel time to latest train?” shows up</a:t>
            </a:r>
            <a:br>
              <a:rPr lang="en-US" sz="4000" b="1" dirty="0">
                <a:solidFill>
                  <a:schemeClr val="tx2">
                    <a:lumMod val="50000"/>
                  </a:schemeClr>
                </a:solidFill>
                <a:latin typeface="Gabriola" pitchFamily="82" charset="0"/>
              </a:rPr>
            </a:br>
            <a:endParaRPr lang="en-US" sz="4000" b="1" dirty="0">
              <a:solidFill>
                <a:schemeClr val="tx2">
                  <a:lumMod val="50000"/>
                </a:schemeClr>
              </a:solidFill>
              <a:latin typeface="Gabriola" pitchFamily="82" charset="0"/>
            </a:endParaRPr>
          </a:p>
        </p:txBody>
      </p:sp>
    </p:spTree>
    <p:extLst>
      <p:ext uri="{BB962C8B-B14F-4D97-AF65-F5344CB8AC3E}">
        <p14:creationId xmlns:p14="http://schemas.microsoft.com/office/powerpoint/2010/main" val="2949294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page49image54324272">
            <a:extLst>
              <a:ext uri="{FF2B5EF4-FFF2-40B4-BE49-F238E27FC236}">
                <a16:creationId xmlns:a16="http://schemas.microsoft.com/office/drawing/2014/main" id="{4C2B5DAD-27DE-E849-B523-67C7C84BD0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6" y="2037539"/>
            <a:ext cx="12178007" cy="48204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52D4C6A-D39E-5D42-977B-F39B31046BB0}"/>
              </a:ext>
            </a:extLst>
          </p:cNvPr>
          <p:cNvPicPr>
            <a:picLocks noChangeAspect="1"/>
          </p:cNvPicPr>
          <p:nvPr/>
        </p:nvPicPr>
        <p:blipFill>
          <a:blip r:embed="rId3"/>
          <a:stretch>
            <a:fillRect/>
          </a:stretch>
        </p:blipFill>
        <p:spPr>
          <a:xfrm>
            <a:off x="5802911" y="252919"/>
            <a:ext cx="6025788" cy="1224334"/>
          </a:xfrm>
          <a:prstGeom prst="rect">
            <a:avLst/>
          </a:prstGeom>
        </p:spPr>
      </p:pic>
      <p:pic>
        <p:nvPicPr>
          <p:cNvPr id="9218" name="Picture 2" descr="page49image54324160">
            <a:extLst>
              <a:ext uri="{FF2B5EF4-FFF2-40B4-BE49-F238E27FC236}">
                <a16:creationId xmlns:a16="http://schemas.microsoft.com/office/drawing/2014/main" id="{A44A1249-C192-EE40-8EDF-CEFE8BB4E8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1871" y="122945"/>
            <a:ext cx="2714017" cy="1820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614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C5B0F5-1FAF-B447-898A-744D5852F6BC}"/>
              </a:ext>
            </a:extLst>
          </p:cNvPr>
          <p:cNvPicPr>
            <a:picLocks noChangeAspect="1"/>
          </p:cNvPicPr>
          <p:nvPr/>
        </p:nvPicPr>
        <p:blipFill rotWithShape="1">
          <a:blip r:embed="rId2"/>
          <a:srcRect t="19065"/>
          <a:stretch/>
        </p:blipFill>
        <p:spPr>
          <a:xfrm>
            <a:off x="20" y="10"/>
            <a:ext cx="12191980" cy="6857990"/>
          </a:xfrm>
          <a:prstGeom prst="rect">
            <a:avLst/>
          </a:prstGeom>
        </p:spPr>
      </p:pic>
      <p:sp>
        <p:nvSpPr>
          <p:cNvPr id="14"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9" name="Title 1">
            <a:extLst>
              <a:ext uri="{FF2B5EF4-FFF2-40B4-BE49-F238E27FC236}">
                <a16:creationId xmlns:a16="http://schemas.microsoft.com/office/drawing/2014/main" id="{A9D4989B-DAC4-2F4E-86AE-661DE8A52DDC}"/>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WebDriver</a:t>
            </a:r>
          </a:p>
        </p:txBody>
      </p:sp>
      <p:cxnSp>
        <p:nvCxnSpPr>
          <p:cNvPr id="16" name="Straight Connector 15">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014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5EEABEF-001B-5D41-8785-251C391F83D2}"/>
              </a:ext>
            </a:extLst>
          </p:cNvPr>
          <p:cNvSpPr txBox="1"/>
          <p:nvPr/>
        </p:nvSpPr>
        <p:spPr>
          <a:xfrm>
            <a:off x="6797071" y="1441998"/>
            <a:ext cx="4645250" cy="288911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kern="1200" spc="-300" dirty="0">
                <a:solidFill>
                  <a:schemeClr val="bg1"/>
                </a:solidFill>
                <a:latin typeface="+mj-lt"/>
                <a:ea typeface="+mj-ea"/>
                <a:cs typeface="+mj-cs"/>
              </a:rPr>
              <a:t>Have you heard this before?</a:t>
            </a:r>
          </a:p>
          <a:p>
            <a:pPr>
              <a:lnSpc>
                <a:spcPct val="90000"/>
              </a:lnSpc>
              <a:spcBef>
                <a:spcPct val="0"/>
              </a:spcBef>
              <a:spcAft>
                <a:spcPts val="600"/>
              </a:spcAft>
            </a:pPr>
            <a:endParaRPr lang="en-US" sz="6000" spc="-300" dirty="0">
              <a:solidFill>
                <a:schemeClr val="bg1"/>
              </a:solidFill>
              <a:latin typeface="+mj-lt"/>
              <a:ea typeface="+mj-ea"/>
              <a:cs typeface="+mj-cs"/>
            </a:endParaRPr>
          </a:p>
          <a:p>
            <a:pPr>
              <a:lnSpc>
                <a:spcPct val="90000"/>
              </a:lnSpc>
              <a:spcBef>
                <a:spcPct val="0"/>
              </a:spcBef>
              <a:spcAft>
                <a:spcPts val="600"/>
              </a:spcAft>
            </a:pPr>
            <a:endParaRPr lang="en-US" sz="6000" kern="1200" spc="-300" dirty="0">
              <a:solidFill>
                <a:schemeClr val="bg1"/>
              </a:solidFill>
              <a:latin typeface="+mj-lt"/>
              <a:ea typeface="+mj-ea"/>
              <a:cs typeface="+mj-cs"/>
            </a:endParaRPr>
          </a:p>
        </p:txBody>
      </p:sp>
      <p:sp>
        <p:nvSpPr>
          <p:cNvPr id="19" name="Freeform: Shape 1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BFF2CD6A-A852-3040-B565-2F826A063AEE}"/>
              </a:ext>
            </a:extLst>
          </p:cNvPr>
          <p:cNvSpPr/>
          <p:nvPr/>
        </p:nvSpPr>
        <p:spPr>
          <a:xfrm>
            <a:off x="6067552" y="3003061"/>
            <a:ext cx="2320834" cy="646331"/>
          </a:xfrm>
          <a:prstGeom prst="rect">
            <a:avLst/>
          </a:prstGeom>
        </p:spPr>
        <p:txBody>
          <a:bodyPr wrap="square">
            <a:spAutoFit/>
          </a:bodyPr>
          <a:lstStyle/>
          <a:p>
            <a:pPr algn="r"/>
            <a:r>
              <a:rPr lang="en-US" dirty="0">
                <a:solidFill>
                  <a:schemeClr val="bg1"/>
                </a:solidFill>
                <a:latin typeface="Arial" panose="020B0604020202020204" pitchFamily="34" charset="0"/>
                <a:cs typeface="Arial" panose="020B0604020202020204" pitchFamily="34" charset="0"/>
              </a:rPr>
              <a:t>“I tested it how you told me to”</a:t>
            </a:r>
            <a:endParaRPr lang="en-US" dirty="0">
              <a:solidFill>
                <a:schemeClr val="bg1"/>
              </a:solidFill>
            </a:endParaRPr>
          </a:p>
        </p:txBody>
      </p:sp>
      <p:sp>
        <p:nvSpPr>
          <p:cNvPr id="23" name="Rectangle 22">
            <a:extLst>
              <a:ext uri="{FF2B5EF4-FFF2-40B4-BE49-F238E27FC236}">
                <a16:creationId xmlns:a16="http://schemas.microsoft.com/office/drawing/2014/main" id="{E8B3C09A-8511-934F-80EF-CB09B920C97D}"/>
              </a:ext>
            </a:extLst>
          </p:cNvPr>
          <p:cNvSpPr/>
          <p:nvPr/>
        </p:nvSpPr>
        <p:spPr>
          <a:xfrm>
            <a:off x="6067552" y="3765613"/>
            <a:ext cx="2320834" cy="646331"/>
          </a:xfrm>
          <a:prstGeom prst="rect">
            <a:avLst/>
          </a:prstGeom>
        </p:spPr>
        <p:txBody>
          <a:bodyPr wrap="square">
            <a:spAutoFit/>
          </a:bodyPr>
          <a:lstStyle/>
          <a:p>
            <a:pPr algn="r"/>
            <a:r>
              <a:rPr lang="en-US" dirty="0">
                <a:solidFill>
                  <a:schemeClr val="bg1"/>
                </a:solidFill>
                <a:latin typeface="Arial" panose="020B0604020202020204" pitchFamily="34" charset="0"/>
                <a:cs typeface="Arial" panose="020B0604020202020204" pitchFamily="34" charset="0"/>
              </a:rPr>
              <a:t>“Acceptance criteria said this is expected”</a:t>
            </a:r>
            <a:endParaRPr lang="en-US" dirty="0">
              <a:solidFill>
                <a:schemeClr val="bg1"/>
              </a:solidFill>
            </a:endParaRPr>
          </a:p>
        </p:txBody>
      </p:sp>
      <p:sp>
        <p:nvSpPr>
          <p:cNvPr id="24" name="Rectangle 23">
            <a:extLst>
              <a:ext uri="{FF2B5EF4-FFF2-40B4-BE49-F238E27FC236}">
                <a16:creationId xmlns:a16="http://schemas.microsoft.com/office/drawing/2014/main" id="{55BB035D-D286-5246-877F-DF52C27838A9}"/>
              </a:ext>
            </a:extLst>
          </p:cNvPr>
          <p:cNvSpPr/>
          <p:nvPr/>
        </p:nvSpPr>
        <p:spPr>
          <a:xfrm>
            <a:off x="6067552" y="4554720"/>
            <a:ext cx="2608866" cy="369332"/>
          </a:xfrm>
          <a:prstGeom prst="rect">
            <a:avLst/>
          </a:prstGeom>
        </p:spPr>
        <p:txBody>
          <a:bodyPr wrap="square">
            <a:spAutoFit/>
          </a:bodyPr>
          <a:lstStyle/>
          <a:p>
            <a:pPr algn="r"/>
            <a:r>
              <a:rPr lang="en-US" dirty="0">
                <a:solidFill>
                  <a:schemeClr val="bg1"/>
                </a:solidFill>
                <a:latin typeface="Arial" panose="020B0604020202020204" pitchFamily="34" charset="0"/>
                <a:cs typeface="Arial" panose="020B0604020202020204" pitchFamily="34" charset="0"/>
              </a:rPr>
              <a:t>“I assumed it was fine”</a:t>
            </a:r>
            <a:endParaRPr lang="en-US" dirty="0">
              <a:solidFill>
                <a:schemeClr val="bg1"/>
              </a:solidFill>
            </a:endParaRPr>
          </a:p>
        </p:txBody>
      </p:sp>
      <p:sp>
        <p:nvSpPr>
          <p:cNvPr id="25" name="Rectangle 24">
            <a:extLst>
              <a:ext uri="{FF2B5EF4-FFF2-40B4-BE49-F238E27FC236}">
                <a16:creationId xmlns:a16="http://schemas.microsoft.com/office/drawing/2014/main" id="{472D8F5F-C496-B94C-AAF0-D03B4A36B047}"/>
              </a:ext>
            </a:extLst>
          </p:cNvPr>
          <p:cNvSpPr/>
          <p:nvPr/>
        </p:nvSpPr>
        <p:spPr>
          <a:xfrm>
            <a:off x="8492665" y="4007947"/>
            <a:ext cx="3168352" cy="646331"/>
          </a:xfrm>
          <a:prstGeom prst="rect">
            <a:avLst/>
          </a:prstGeom>
        </p:spPr>
        <p:txBody>
          <a:bodyPr wrap="square">
            <a:spAutoFit/>
          </a:bodyPr>
          <a:lstStyle/>
          <a:p>
            <a:pPr algn="r"/>
            <a:r>
              <a:rPr lang="en-US" dirty="0">
                <a:solidFill>
                  <a:schemeClr val="bg1"/>
                </a:solidFill>
                <a:latin typeface="Arial" panose="020B0604020202020204" pitchFamily="34" charset="0"/>
                <a:cs typeface="Arial" panose="020B0604020202020204" pitchFamily="34" charset="0"/>
              </a:rPr>
              <a:t>”When you say ‘account’, you want to mean ‘client’, right?”</a:t>
            </a:r>
            <a:endParaRPr lang="en-US" dirty="0">
              <a:solidFill>
                <a:schemeClr val="bg1"/>
              </a:solidFill>
            </a:endParaRPr>
          </a:p>
        </p:txBody>
      </p:sp>
      <p:sp>
        <p:nvSpPr>
          <p:cNvPr id="26" name="Rectangle 25">
            <a:extLst>
              <a:ext uri="{FF2B5EF4-FFF2-40B4-BE49-F238E27FC236}">
                <a16:creationId xmlns:a16="http://schemas.microsoft.com/office/drawing/2014/main" id="{E98B3250-F869-654D-9450-33AF6F16F43E}"/>
              </a:ext>
            </a:extLst>
          </p:cNvPr>
          <p:cNvSpPr/>
          <p:nvPr/>
        </p:nvSpPr>
        <p:spPr>
          <a:xfrm>
            <a:off x="8345977" y="4915779"/>
            <a:ext cx="3600400" cy="646331"/>
          </a:xfrm>
          <a:prstGeom prst="rect">
            <a:avLst/>
          </a:prstGeom>
        </p:spPr>
        <p:txBody>
          <a:bodyPr wrap="square">
            <a:spAutoFit/>
          </a:bodyPr>
          <a:lstStyle/>
          <a:p>
            <a:pPr algn="r"/>
            <a:r>
              <a:rPr lang="en-US" dirty="0">
                <a:solidFill>
                  <a:schemeClr val="bg1"/>
                </a:solidFill>
                <a:latin typeface="Arial" panose="020B0604020202020204" pitchFamily="34" charset="0"/>
                <a:cs typeface="Arial" panose="020B0604020202020204" pitchFamily="34" charset="0"/>
              </a:rPr>
              <a:t>”I have not tested with this input. I didn’t know it could happen”</a:t>
            </a:r>
            <a:endParaRPr lang="en-US" dirty="0">
              <a:solidFill>
                <a:schemeClr val="bg1"/>
              </a:solidFill>
            </a:endParaRPr>
          </a:p>
        </p:txBody>
      </p:sp>
      <p:sp>
        <p:nvSpPr>
          <p:cNvPr id="27" name="Rectangle 26">
            <a:extLst>
              <a:ext uri="{FF2B5EF4-FFF2-40B4-BE49-F238E27FC236}">
                <a16:creationId xmlns:a16="http://schemas.microsoft.com/office/drawing/2014/main" id="{66DE73D6-8BCF-A342-B1D1-16DEF2F80035}"/>
              </a:ext>
            </a:extLst>
          </p:cNvPr>
          <p:cNvSpPr/>
          <p:nvPr/>
        </p:nvSpPr>
        <p:spPr>
          <a:xfrm>
            <a:off x="8345977" y="5823612"/>
            <a:ext cx="3096344" cy="369332"/>
          </a:xfrm>
          <a:prstGeom prst="rect">
            <a:avLst/>
          </a:prstGeom>
        </p:spPr>
        <p:txBody>
          <a:bodyPr wrap="square">
            <a:spAutoFit/>
          </a:bodyPr>
          <a:lstStyle/>
          <a:p>
            <a:pPr algn="r"/>
            <a:r>
              <a:rPr lang="en-US" dirty="0">
                <a:solidFill>
                  <a:schemeClr val="bg1"/>
                </a:solidFill>
                <a:latin typeface="Arial" panose="020B0604020202020204" pitchFamily="34" charset="0"/>
                <a:cs typeface="Arial" panose="020B0604020202020204" pitchFamily="34" charset="0"/>
              </a:rPr>
              <a:t>“ I didn’t know what to test”</a:t>
            </a:r>
            <a:endParaRPr lang="en-US" dirty="0">
              <a:solidFill>
                <a:schemeClr val="bg1"/>
              </a:solidFill>
            </a:endParaRPr>
          </a:p>
        </p:txBody>
      </p:sp>
      <p:pic>
        <p:nvPicPr>
          <p:cNvPr id="5" name="Picture 4">
            <a:extLst>
              <a:ext uri="{FF2B5EF4-FFF2-40B4-BE49-F238E27FC236}">
                <a16:creationId xmlns:a16="http://schemas.microsoft.com/office/drawing/2014/main" id="{B824E01A-170D-3146-923C-0C711E57C2C7}"/>
              </a:ext>
            </a:extLst>
          </p:cNvPr>
          <p:cNvPicPr>
            <a:picLocks noChangeAspect="1"/>
          </p:cNvPicPr>
          <p:nvPr/>
        </p:nvPicPr>
        <p:blipFill>
          <a:blip r:embed="rId3"/>
          <a:stretch>
            <a:fillRect/>
          </a:stretch>
        </p:blipFill>
        <p:spPr>
          <a:xfrm>
            <a:off x="286748" y="762010"/>
            <a:ext cx="4708202" cy="3142725"/>
          </a:xfrm>
          <a:prstGeom prst="rect">
            <a:avLst/>
          </a:prstGeom>
        </p:spPr>
      </p:pic>
    </p:spTree>
    <p:extLst>
      <p:ext uri="{BB962C8B-B14F-4D97-AF65-F5344CB8AC3E}">
        <p14:creationId xmlns:p14="http://schemas.microsoft.com/office/powerpoint/2010/main" val="463847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3BA376-E7C9-BD4D-9B7A-116D3D208D1B}"/>
              </a:ext>
            </a:extLst>
          </p:cNvPr>
          <p:cNvPicPr>
            <a:picLocks noChangeAspect="1"/>
          </p:cNvPicPr>
          <p:nvPr/>
        </p:nvPicPr>
        <p:blipFill rotWithShape="1">
          <a:blip r:embed="rId2"/>
          <a:srcRect l="4099" r="25234"/>
          <a:stretch/>
        </p:blipFill>
        <p:spPr>
          <a:xfrm>
            <a:off x="20" y="10"/>
            <a:ext cx="12191980" cy="6857990"/>
          </a:xfrm>
          <a:prstGeom prst="rect">
            <a:avLst/>
          </a:prstGeom>
        </p:spPr>
      </p:pic>
      <p:sp>
        <p:nvSpPr>
          <p:cNvPr id="1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6" name="Title 1">
            <a:extLst>
              <a:ext uri="{FF2B5EF4-FFF2-40B4-BE49-F238E27FC236}">
                <a16:creationId xmlns:a16="http://schemas.microsoft.com/office/drawing/2014/main" id="{3576821E-F446-AE4D-BA72-CD1D90099DF9}"/>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Cucumber</a:t>
            </a:r>
          </a:p>
        </p:txBody>
      </p:sp>
      <p:cxnSp>
        <p:nvCxnSpPr>
          <p:cNvPr id="15" name="Straight Connector 1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5607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F9DBA234-25CA-2D4B-A90B-42F2D96E17AA}"/>
              </a:ext>
            </a:extLst>
          </p:cNvPr>
          <p:cNvPicPr>
            <a:picLocks noChangeAspect="1"/>
          </p:cNvPicPr>
          <p:nvPr/>
        </p:nvPicPr>
        <p:blipFill>
          <a:blip r:embed="rId3"/>
          <a:stretch>
            <a:fillRect/>
          </a:stretch>
        </p:blipFill>
        <p:spPr>
          <a:xfrm>
            <a:off x="4217333" y="2394873"/>
            <a:ext cx="7934453" cy="4463127"/>
          </a:xfrm>
          <a:prstGeom prst="rect">
            <a:avLst/>
          </a:prstGeom>
        </p:spPr>
      </p:pic>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CA14EC1-EBE6-6441-B306-DEB5C3012EA0}"/>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Conclusion</a:t>
            </a:r>
          </a:p>
        </p:txBody>
      </p:sp>
      <p:sp>
        <p:nvSpPr>
          <p:cNvPr id="3" name="Content Placeholder 2">
            <a:extLst>
              <a:ext uri="{FF2B5EF4-FFF2-40B4-BE49-F238E27FC236}">
                <a16:creationId xmlns:a16="http://schemas.microsoft.com/office/drawing/2014/main" id="{EA611E88-26A4-DB4D-B0C3-E946785F655A}"/>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Enhance your acceptance testing with executable spec by example ( they can be written in Excel, Cucumber, </a:t>
            </a:r>
            <a:r>
              <a:rPr lang="en-US" sz="2000" dirty="0" err="1">
                <a:solidFill>
                  <a:schemeClr val="bg1"/>
                </a:solidFill>
              </a:rPr>
              <a:t>Fitnesse</a:t>
            </a:r>
            <a:r>
              <a:rPr lang="en-US" sz="2000" dirty="0">
                <a:solidFill>
                  <a:schemeClr val="bg1"/>
                </a:solidFill>
              </a:rPr>
              <a:t>, JSON files, </a:t>
            </a:r>
            <a:r>
              <a:rPr lang="en-US" sz="2000" dirty="0" err="1">
                <a:solidFill>
                  <a:schemeClr val="bg1"/>
                </a:solidFill>
              </a:rPr>
              <a:t>etc</a:t>
            </a:r>
            <a:r>
              <a:rPr lang="en-US" sz="2000">
                <a:solidFill>
                  <a:schemeClr val="bg1"/>
                </a:solidFill>
              </a:rPr>
              <a:t>…)</a:t>
            </a:r>
            <a:endParaRPr lang="en-US" sz="2000" dirty="0">
              <a:solidFill>
                <a:schemeClr val="bg1"/>
              </a:solidFill>
            </a:endParaRPr>
          </a:p>
          <a:p>
            <a:r>
              <a:rPr lang="en-US" sz="2000" dirty="0">
                <a:solidFill>
                  <a:schemeClr val="bg1"/>
                </a:solidFill>
              </a:rPr>
              <a:t>Empathy from DDD + Story from BDD + Science = Better testing via quicker feedback ( Your CD thanks you )</a:t>
            </a:r>
          </a:p>
          <a:p>
            <a:r>
              <a:rPr lang="en-US" sz="2000" dirty="0">
                <a:solidFill>
                  <a:schemeClr val="bg1"/>
                </a:solidFill>
              </a:rPr>
              <a:t>It can and should be done from all test levels</a:t>
            </a:r>
          </a:p>
          <a:p>
            <a:endParaRPr lang="en-US" sz="2000" dirty="0">
              <a:solidFill>
                <a:schemeClr val="bg1"/>
              </a:solidFill>
            </a:endParaRPr>
          </a:p>
        </p:txBody>
      </p:sp>
    </p:spTree>
    <p:extLst>
      <p:ext uri="{BB962C8B-B14F-4D97-AF65-F5344CB8AC3E}">
        <p14:creationId xmlns:p14="http://schemas.microsoft.com/office/powerpoint/2010/main" val="3072410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D5DC9E-A767-EE44-8750-6097862F85F4}"/>
              </a:ext>
            </a:extLst>
          </p:cNvPr>
          <p:cNvSpPr>
            <a:spLocks noGrp="1"/>
          </p:cNvSpPr>
          <p:nvPr>
            <p:ph type="title"/>
          </p:nvPr>
        </p:nvSpPr>
        <p:spPr>
          <a:xfrm>
            <a:off x="642257" y="4525347"/>
            <a:ext cx="6939722" cy="1737360"/>
          </a:xfrm>
          <a:prstGeom prst="ellipse">
            <a:avLst/>
          </a:prstGeom>
        </p:spPr>
        <p:txBody>
          <a:bodyPr vert="horz" lIns="91440" tIns="45720" rIns="91440" bIns="45720" rtlCol="0" anchor="ctr">
            <a:normAutofit/>
          </a:bodyPr>
          <a:lstStyle/>
          <a:p>
            <a:pPr algn="r"/>
            <a:r>
              <a:rPr lang="en-US" sz="6000" dirty="0"/>
              <a:t>Exit Criteria</a:t>
            </a:r>
          </a:p>
        </p:txBody>
      </p:sp>
      <p:sp>
        <p:nvSpPr>
          <p:cNvPr id="17" name="Content Placeholder 16">
            <a:extLst>
              <a:ext uri="{FF2B5EF4-FFF2-40B4-BE49-F238E27FC236}">
                <a16:creationId xmlns:a16="http://schemas.microsoft.com/office/drawing/2014/main" id="{986F0FC1-2101-4C64-B166-49F43FBB553B}"/>
              </a:ext>
            </a:extLst>
          </p:cNvPr>
          <p:cNvSpPr>
            <a:spLocks noGrp="1"/>
          </p:cNvSpPr>
          <p:nvPr>
            <p:ph idx="1"/>
          </p:nvPr>
        </p:nvSpPr>
        <p:spPr>
          <a:xfrm>
            <a:off x="8050762" y="4525347"/>
            <a:ext cx="3211288" cy="1737360"/>
          </a:xfrm>
        </p:spPr>
        <p:txBody>
          <a:bodyPr vert="horz" lIns="91440" tIns="45720" rIns="91440" bIns="45720" rtlCol="0" anchor="ctr">
            <a:normAutofit/>
          </a:bodyPr>
          <a:lstStyle/>
          <a:p>
            <a:pPr marL="0" indent="0">
              <a:buNone/>
            </a:pPr>
            <a:r>
              <a:rPr lang="en-US" sz="2400"/>
              <a:t>How would be those concepts applied others testing types, like Unit Testing??</a:t>
            </a:r>
          </a:p>
        </p:txBody>
      </p:sp>
      <p:sp>
        <p:nvSpPr>
          <p:cNvPr id="22" name="Oval 2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rgbClr val="6C6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rgbClr val="FFB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4">
            <a:extLst>
              <a:ext uri="{FF2B5EF4-FFF2-40B4-BE49-F238E27FC236}">
                <a16:creationId xmlns:a16="http://schemas.microsoft.com/office/drawing/2014/main" id="{B2A5030A-0526-5B4C-AA4D-86017831EA65}"/>
              </a:ext>
            </a:extLst>
          </p:cNvPr>
          <p:cNvPicPr>
            <a:picLocks noChangeAspect="1"/>
          </p:cNvPicPr>
          <p:nvPr/>
        </p:nvPicPr>
        <p:blipFill rotWithShape="1">
          <a:blip r:embed="rId3"/>
          <a:srcRect l="7090" r="10197" b="-1"/>
          <a:stretch/>
        </p:blipFill>
        <p:spPr>
          <a:xfrm>
            <a:off x="6492113"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cxnSp>
        <p:nvCxnSpPr>
          <p:cNvPr id="28" name="Straight Connector 2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896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C83C-0DFC-0247-A2A7-3BD82EB7D756}"/>
              </a:ext>
            </a:extLst>
          </p:cNvPr>
          <p:cNvSpPr>
            <a:spLocks noGrp="1"/>
          </p:cNvSpPr>
          <p:nvPr>
            <p:ph type="title"/>
          </p:nvPr>
        </p:nvSpPr>
        <p:spPr>
          <a:xfrm>
            <a:off x="1136428" y="627564"/>
            <a:ext cx="7474172" cy="1325563"/>
          </a:xfrm>
        </p:spPr>
        <p:txBody>
          <a:bodyPr>
            <a:normAutofit/>
          </a:bodyPr>
          <a:lstStyle/>
          <a:p>
            <a:r>
              <a:rPr lang="en-US"/>
              <a:t>References</a:t>
            </a:r>
          </a:p>
        </p:txBody>
      </p:sp>
      <p:sp>
        <p:nvSpPr>
          <p:cNvPr id="22" name="Rectangle 2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Fingerprint2">
            <a:extLst>
              <a:ext uri="{FF2B5EF4-FFF2-40B4-BE49-F238E27FC236}">
                <a16:creationId xmlns:a16="http://schemas.microsoft.com/office/drawing/2014/main" id="{9FE484E3-1263-4683-9E43-F96D7C8582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3" name="Content Placeholder 2">
            <a:extLst>
              <a:ext uri="{FF2B5EF4-FFF2-40B4-BE49-F238E27FC236}">
                <a16:creationId xmlns:a16="http://schemas.microsoft.com/office/drawing/2014/main" id="{8D8334F4-45F6-6A4C-91FD-6AE77E33FEE4}"/>
              </a:ext>
            </a:extLst>
          </p:cNvPr>
          <p:cNvSpPr>
            <a:spLocks noGrp="1"/>
          </p:cNvSpPr>
          <p:nvPr>
            <p:ph idx="1"/>
          </p:nvPr>
        </p:nvSpPr>
        <p:spPr>
          <a:xfrm>
            <a:off x="195127" y="1692705"/>
            <a:ext cx="9644460" cy="5612760"/>
          </a:xfrm>
        </p:spPr>
        <p:txBody>
          <a:bodyPr anchor="ctr">
            <a:noAutofit/>
          </a:bodyPr>
          <a:lstStyle/>
          <a:p>
            <a:r>
              <a:rPr lang="en-US" sz="1400" dirty="0"/>
              <a:t> </a:t>
            </a:r>
            <a:r>
              <a:rPr lang="en-US" sz="1400" i="1" dirty="0">
                <a:hlinkClick r:id="rId4" tooltip="Gojko Adzic"/>
              </a:rPr>
              <a:t>Adzic, Gojko</a:t>
            </a:r>
            <a:r>
              <a:rPr lang="en-US" sz="1400" i="1" dirty="0"/>
              <a:t> (2011). Specification by example: How successful teams deliver the right software. Manning. </a:t>
            </a:r>
            <a:r>
              <a:rPr lang="en-US" sz="1400" i="1" dirty="0">
                <a:hlinkClick r:id="rId5" tooltip="International Standard Book Number"/>
              </a:rPr>
              <a:t>ISBN</a:t>
            </a:r>
            <a:r>
              <a:rPr lang="en-US" sz="1400" i="1" dirty="0"/>
              <a:t> </a:t>
            </a:r>
            <a:r>
              <a:rPr lang="en-US" sz="1400" i="1" dirty="0">
                <a:hlinkClick r:id="rId6" tooltip="Special:BookSources/9781617290084"/>
              </a:rPr>
              <a:t>9781617290084</a:t>
            </a:r>
            <a:r>
              <a:rPr lang="en-US" sz="1400" i="1" dirty="0"/>
              <a:t>.</a:t>
            </a:r>
            <a:endParaRPr lang="en-US" sz="1400" dirty="0"/>
          </a:p>
          <a:p>
            <a:r>
              <a:rPr lang="en-US" sz="1400" i="1" dirty="0"/>
              <a:t>Pugh, Ken (2011). Lean-Agile Acceptance Test Driven Development: Better Software Through Collaboration: A Tale of Lean-Agile Acceptance Test Driven Development. Addison Wesley. </a:t>
            </a:r>
            <a:r>
              <a:rPr lang="en-US" sz="1400" i="1" dirty="0">
                <a:hlinkClick r:id="rId5" tooltip="International Standard Book Number"/>
              </a:rPr>
              <a:t>ISBN</a:t>
            </a:r>
            <a:r>
              <a:rPr lang="en-US" sz="1400" i="1" dirty="0"/>
              <a:t> </a:t>
            </a:r>
            <a:r>
              <a:rPr lang="en-US" sz="1400" i="1" dirty="0">
                <a:hlinkClick r:id="rId7" tooltip="Special:BookSources/978-0-321-71408-4"/>
              </a:rPr>
              <a:t>978-0-321-71408-4</a:t>
            </a:r>
            <a:r>
              <a:rPr lang="en-US" sz="1400" i="1" dirty="0"/>
              <a:t>.</a:t>
            </a:r>
            <a:endParaRPr lang="en-US" sz="1400" dirty="0"/>
          </a:p>
          <a:p>
            <a:r>
              <a:rPr lang="en-US" sz="1400" dirty="0">
                <a:hlinkClick r:id="rId8"/>
              </a:rPr>
              <a:t>Jump up to:</a:t>
            </a:r>
            <a:r>
              <a:rPr lang="en-US" sz="1400" b="1" i="1" baseline="30000" dirty="0">
                <a:hlinkClick r:id="rId8"/>
              </a:rPr>
              <a:t>a</a:t>
            </a:r>
            <a:r>
              <a:rPr lang="en-US" sz="1400" dirty="0"/>
              <a:t> </a:t>
            </a:r>
            <a:r>
              <a:rPr lang="en-US" sz="1400" b="1" i="1" baseline="30000" dirty="0">
                <a:hlinkClick r:id="rId9"/>
              </a:rPr>
              <a:t>b</a:t>
            </a:r>
            <a:r>
              <a:rPr lang="en-US" sz="1400" dirty="0"/>
              <a:t> </a:t>
            </a:r>
            <a:r>
              <a:rPr lang="en-US" sz="1400" b="1" i="1" baseline="30000" dirty="0">
                <a:hlinkClick r:id="rId10"/>
              </a:rPr>
              <a:t>c</a:t>
            </a:r>
            <a:r>
              <a:rPr lang="en-US" sz="1400" dirty="0"/>
              <a:t> </a:t>
            </a:r>
            <a:r>
              <a:rPr lang="en-US" sz="1400" i="1" dirty="0" err="1"/>
              <a:t>Larman</a:t>
            </a:r>
            <a:r>
              <a:rPr lang="en-US" sz="1400" i="1" dirty="0"/>
              <a:t>, Craig; </a:t>
            </a:r>
            <a:r>
              <a:rPr lang="en-US" sz="1400" i="1" dirty="0" err="1"/>
              <a:t>Vodde</a:t>
            </a:r>
            <a:r>
              <a:rPr lang="en-US" sz="1400" i="1" dirty="0"/>
              <a:t>, Bas (2010). Practices for Scaling Lean and Agile Development: Large, Multisite, and Offshore Product Development with Large-Scale Scrum. Pearson. </a:t>
            </a:r>
            <a:r>
              <a:rPr lang="en-US" sz="1400" i="1" dirty="0">
                <a:hlinkClick r:id="rId5" tooltip="International Standard Book Number"/>
              </a:rPr>
              <a:t>ISBN</a:t>
            </a:r>
            <a:r>
              <a:rPr lang="en-US" sz="1400" i="1" dirty="0"/>
              <a:t> </a:t>
            </a:r>
            <a:r>
              <a:rPr lang="en-US" sz="1400" i="1" dirty="0">
                <a:hlinkClick r:id="rId11" tooltip="Special:BookSources/978-0-321-63640-9"/>
              </a:rPr>
              <a:t>978-0-321-63640-9</a:t>
            </a:r>
            <a:r>
              <a:rPr lang="en-US" sz="1400" i="1" dirty="0"/>
              <a:t>.</a:t>
            </a:r>
            <a:endParaRPr lang="en-US" sz="1400" dirty="0"/>
          </a:p>
          <a:p>
            <a:r>
              <a:rPr lang="en-US" sz="1400" dirty="0">
                <a:hlinkClick r:id="rId12"/>
              </a:rPr>
              <a:t>Jump up to:</a:t>
            </a:r>
            <a:r>
              <a:rPr lang="en-US" sz="1400" b="1" i="1" baseline="30000" dirty="0">
                <a:hlinkClick r:id="rId12"/>
              </a:rPr>
              <a:t>a</a:t>
            </a:r>
            <a:r>
              <a:rPr lang="en-US" sz="1400" dirty="0"/>
              <a:t> </a:t>
            </a:r>
            <a:r>
              <a:rPr lang="en-US" sz="1400" b="1" i="1" baseline="30000" dirty="0">
                <a:hlinkClick r:id="rId13"/>
              </a:rPr>
              <a:t>b</a:t>
            </a:r>
            <a:r>
              <a:rPr lang="en-US" sz="1400" dirty="0"/>
              <a:t> </a:t>
            </a:r>
            <a:r>
              <a:rPr lang="en-US" sz="1400" i="1" dirty="0">
                <a:hlinkClick r:id="rId4" tooltip="Gojko Adzic"/>
              </a:rPr>
              <a:t>Adzic, Gojko</a:t>
            </a:r>
            <a:r>
              <a:rPr lang="en-US" sz="1400" i="1" dirty="0"/>
              <a:t> (2009). Bridging the Communication Gap: Specification by Example and Agile Acceptance Testing. </a:t>
            </a:r>
            <a:r>
              <a:rPr lang="en-US" sz="1400" i="1" dirty="0" err="1"/>
              <a:t>Neuri</a:t>
            </a:r>
            <a:r>
              <a:rPr lang="en-US" sz="1400" i="1" dirty="0"/>
              <a:t>. </a:t>
            </a:r>
            <a:r>
              <a:rPr lang="en-US" sz="1400" i="1" dirty="0">
                <a:hlinkClick r:id="rId5" tooltip="International Standard Book Number"/>
              </a:rPr>
              <a:t>ISBN</a:t>
            </a:r>
            <a:r>
              <a:rPr lang="en-US" sz="1400" i="1" dirty="0"/>
              <a:t> </a:t>
            </a:r>
            <a:r>
              <a:rPr lang="en-US" sz="1400" i="1" dirty="0">
                <a:hlinkClick r:id="rId14" tooltip="Special:BookSources/0-9556836-1-0"/>
              </a:rPr>
              <a:t>0-9556836-1-0</a:t>
            </a:r>
            <a:r>
              <a:rPr lang="en-US" sz="1400" i="1" dirty="0"/>
              <a:t>.</a:t>
            </a:r>
            <a:endParaRPr lang="en-US" sz="1400" dirty="0"/>
          </a:p>
          <a:p>
            <a:r>
              <a:rPr lang="en-US" sz="1400" i="1" dirty="0">
                <a:hlinkClick r:id="rId15" tooltip="Lisa Crispin (page does not exist)"/>
              </a:rPr>
              <a:t>Crispin, Lisa</a:t>
            </a:r>
            <a:r>
              <a:rPr lang="en-US" sz="1400" i="1" dirty="0"/>
              <a:t>; Gregory, Janet (2008). Agile Testing: A Practical Guide for Testers and Agile Teams. Addison Wesley. </a:t>
            </a:r>
            <a:r>
              <a:rPr lang="en-US" sz="1400" i="1" dirty="0">
                <a:hlinkClick r:id="rId5" tooltip="International Standard Book Number"/>
              </a:rPr>
              <a:t>ISBN</a:t>
            </a:r>
            <a:r>
              <a:rPr lang="en-US" sz="1400" i="1" dirty="0"/>
              <a:t> </a:t>
            </a:r>
            <a:r>
              <a:rPr lang="en-US" sz="1400" i="1" dirty="0">
                <a:hlinkClick r:id="rId16" tooltip="Special:BookSources/978-0-321-53446-0"/>
              </a:rPr>
              <a:t>978-0-321-53446-0</a:t>
            </a:r>
            <a:r>
              <a:rPr lang="en-US" sz="1400" i="1" dirty="0"/>
              <a:t>.</a:t>
            </a:r>
            <a:endParaRPr lang="en-US" sz="1400" dirty="0"/>
          </a:p>
          <a:p>
            <a:r>
              <a:rPr lang="en-US" sz="1400" i="1" dirty="0"/>
              <a:t>Pattern Languages of Program Design 2. Addison-Wesley. 1996. </a:t>
            </a:r>
            <a:r>
              <a:rPr lang="en-US" sz="1400" i="1" dirty="0">
                <a:hlinkClick r:id="rId5" tooltip="International Standard Book Number"/>
              </a:rPr>
              <a:t>ISBN</a:t>
            </a:r>
            <a:r>
              <a:rPr lang="en-US" sz="1400" i="1" dirty="0"/>
              <a:t> </a:t>
            </a:r>
            <a:r>
              <a:rPr lang="en-US" sz="1400" i="1" dirty="0">
                <a:hlinkClick r:id="rId17" tooltip="Special:BookSources/978-0-201-89527-8"/>
              </a:rPr>
              <a:t>978-0-201-89527-8</a:t>
            </a:r>
            <a:r>
              <a:rPr lang="en-US" sz="1400" i="1" dirty="0"/>
              <a:t>.</a:t>
            </a:r>
            <a:endParaRPr lang="en-US" sz="1400" dirty="0"/>
          </a:p>
          <a:p>
            <a:r>
              <a:rPr lang="en-US" sz="1400" i="1" dirty="0"/>
              <a:t>Ward Cunningham. </a:t>
            </a:r>
            <a:r>
              <a:rPr lang="en-US" sz="1400" i="1" dirty="0">
                <a:hlinkClick r:id="rId18"/>
              </a:rPr>
              <a:t>"EPISODES: A Pattern Language of Competitive Development Part I"</a:t>
            </a:r>
            <a:r>
              <a:rPr lang="en-US" sz="1400" i="1" dirty="0"/>
              <a:t>. C2.com. Retrieved 2014-01-08.</a:t>
            </a:r>
            <a:endParaRPr lang="en-US" sz="1400" dirty="0"/>
          </a:p>
          <a:p>
            <a:r>
              <a:rPr lang="en-US" sz="1400" i="1" dirty="0"/>
              <a:t>Martin Fowler 18 March 2004 (2004-03-18). </a:t>
            </a:r>
            <a:r>
              <a:rPr lang="en-US" sz="1400" i="1" dirty="0">
                <a:hlinkClick r:id="rId19"/>
              </a:rPr>
              <a:t>"SpecificationByExample"</a:t>
            </a:r>
            <a:r>
              <a:rPr lang="en-US" sz="1400" i="1" dirty="0"/>
              <a:t>. </a:t>
            </a:r>
            <a:r>
              <a:rPr lang="en-US" sz="1400" i="1" dirty="0" err="1"/>
              <a:t>Martinfowler.com</a:t>
            </a:r>
            <a:r>
              <a:rPr lang="en-US" sz="1400" i="1" dirty="0"/>
              <a:t>. Retrieved 2014-01-08.</a:t>
            </a:r>
            <a:endParaRPr lang="en-US" sz="1400" dirty="0"/>
          </a:p>
          <a:p>
            <a:r>
              <a:rPr lang="en-US" sz="1400" i="1" dirty="0">
                <a:hlinkClick r:id="rId20" tooltip="Kent Beck"/>
              </a:rPr>
              <a:t>Beck, K.</a:t>
            </a:r>
            <a:r>
              <a:rPr lang="en-US" sz="1400" i="1" dirty="0"/>
              <a:t> (1999). Extreme Programming Explained: Embrace Change. Addison-Wesley. </a:t>
            </a:r>
            <a:r>
              <a:rPr lang="en-US" sz="1400" i="1" dirty="0">
                <a:hlinkClick r:id="rId5" tooltip="International Standard Book Number"/>
              </a:rPr>
              <a:t>ISBN</a:t>
            </a:r>
            <a:r>
              <a:rPr lang="en-US" sz="1400" i="1" dirty="0"/>
              <a:t> </a:t>
            </a:r>
            <a:r>
              <a:rPr lang="en-US" sz="1400" i="1" dirty="0">
                <a:hlinkClick r:id="rId21" tooltip="Special:BookSources/978-0-321-27865-4"/>
              </a:rPr>
              <a:t>978-0-321-27865-4</a:t>
            </a:r>
            <a:r>
              <a:rPr lang="en-US" sz="1400" i="1" dirty="0"/>
              <a:t>.</a:t>
            </a:r>
            <a:endParaRPr lang="en-US" sz="1400" dirty="0"/>
          </a:p>
          <a:p>
            <a:r>
              <a:rPr lang="en-US" sz="1400" i="1" dirty="0">
                <a:hlinkClick r:id="rId22" tooltip="Eric Evans (technologist) (page does not exist)"/>
              </a:rPr>
              <a:t>Evans, Eric</a:t>
            </a:r>
            <a:r>
              <a:rPr lang="en-US" sz="1400" i="1" dirty="0"/>
              <a:t> (2004). Domain-Driven </a:t>
            </a:r>
            <a:r>
              <a:rPr lang="en-US" sz="1400" i="1" dirty="0" err="1"/>
              <a:t>Design:Tackling</a:t>
            </a:r>
            <a:r>
              <a:rPr lang="en-US" sz="1400" i="1" dirty="0"/>
              <a:t> Complexity in the Heart of Software. Addison-Wesley. </a:t>
            </a:r>
            <a:r>
              <a:rPr lang="en-US" sz="1400" i="1" dirty="0">
                <a:hlinkClick r:id="rId5" tooltip="International Standard Book Number"/>
              </a:rPr>
              <a:t>ISBN</a:t>
            </a:r>
            <a:r>
              <a:rPr lang="en-US" sz="1400" i="1" dirty="0"/>
              <a:t> </a:t>
            </a:r>
            <a:r>
              <a:rPr lang="en-US" sz="1400" i="1" dirty="0">
                <a:hlinkClick r:id="rId23" tooltip="Special:BookSources/0-321-12521-5"/>
              </a:rPr>
              <a:t>0-321-12521-5</a:t>
            </a:r>
            <a:r>
              <a:rPr lang="en-US" sz="1400" i="1" dirty="0"/>
              <a:t>.</a:t>
            </a:r>
            <a:endParaRPr lang="en-US" sz="1400" dirty="0"/>
          </a:p>
          <a:p>
            <a:r>
              <a:rPr lang="en-US" sz="1400" i="1" dirty="0">
                <a:hlinkClick r:id="rId24" tooltip="Gerald Weinberg"/>
              </a:rPr>
              <a:t>Weinberg, Gerald</a:t>
            </a:r>
            <a:r>
              <a:rPr lang="en-US" sz="1400" i="1" dirty="0"/>
              <a:t>; </a:t>
            </a:r>
            <a:r>
              <a:rPr lang="en-US" sz="1400" i="1" dirty="0" err="1"/>
              <a:t>Gause</a:t>
            </a:r>
            <a:r>
              <a:rPr lang="en-US" sz="1400" i="1" dirty="0"/>
              <a:t>, Donald (1989). Exploring Requirements: Quality Before Design. Dorset House. </a:t>
            </a:r>
            <a:r>
              <a:rPr lang="en-US" sz="1400" i="1" dirty="0">
                <a:hlinkClick r:id="rId5" tooltip="International Standard Book Number"/>
              </a:rPr>
              <a:t>ISBN</a:t>
            </a:r>
            <a:r>
              <a:rPr lang="en-US" sz="1400" i="1" dirty="0"/>
              <a:t> </a:t>
            </a:r>
            <a:r>
              <a:rPr lang="en-US" sz="1400" i="1" dirty="0">
                <a:hlinkClick r:id="rId25" tooltip="Special:BookSources/0-932633-13-7"/>
              </a:rPr>
              <a:t>0-932633-13-7</a:t>
            </a:r>
            <a:r>
              <a:rPr lang="en-US" sz="1400" i="1" dirty="0"/>
              <a:t>.</a:t>
            </a:r>
            <a:endParaRPr lang="en-US" sz="1400" dirty="0"/>
          </a:p>
          <a:p>
            <a:pPr marL="0" indent="0">
              <a:buNone/>
            </a:pPr>
            <a:br>
              <a:rPr lang="en-US" sz="1400" dirty="0"/>
            </a:br>
            <a:endParaRPr lang="en-US" sz="1400" dirty="0"/>
          </a:p>
        </p:txBody>
      </p:sp>
    </p:spTree>
    <p:extLst>
      <p:ext uri="{BB962C8B-B14F-4D97-AF65-F5344CB8AC3E}">
        <p14:creationId xmlns:p14="http://schemas.microsoft.com/office/powerpoint/2010/main" val="2710725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495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Freeform: Shape 13">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19537F4F-67BF-A242-B735-594F5896B042}"/>
              </a:ext>
            </a:extLst>
          </p:cNvPr>
          <p:cNvPicPr>
            <a:picLocks noChangeAspect="1"/>
          </p:cNvPicPr>
          <p:nvPr/>
        </p:nvPicPr>
        <p:blipFill>
          <a:blip r:embed="rId4"/>
          <a:stretch>
            <a:fillRect/>
          </a:stretch>
        </p:blipFill>
        <p:spPr>
          <a:xfrm>
            <a:off x="3236181" y="1316014"/>
            <a:ext cx="5462546" cy="42697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22530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7C5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Freeform: Shape 20">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A3BD2902-7605-0946-8438-4E1A6D41BAFE}"/>
              </a:ext>
            </a:extLst>
          </p:cNvPr>
          <p:cNvPicPr>
            <a:picLocks noChangeAspect="1"/>
          </p:cNvPicPr>
          <p:nvPr/>
        </p:nvPicPr>
        <p:blipFill>
          <a:blip r:embed="rId4"/>
          <a:stretch>
            <a:fillRect/>
          </a:stretch>
        </p:blipFill>
        <p:spPr>
          <a:xfrm>
            <a:off x="3236181" y="1456933"/>
            <a:ext cx="5462546" cy="3987866"/>
          </a:xfrm>
          <a:prstGeom prst="rect">
            <a:avLst/>
          </a:prstGeom>
        </p:spPr>
      </p:pic>
    </p:spTree>
    <p:extLst>
      <p:ext uri="{BB962C8B-B14F-4D97-AF65-F5344CB8AC3E}">
        <p14:creationId xmlns:p14="http://schemas.microsoft.com/office/powerpoint/2010/main" val="4258104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7CC2AB-9587-7E4C-91CF-646F26DCACC3}"/>
              </a:ext>
            </a:extLst>
          </p:cNvPr>
          <p:cNvPicPr>
            <a:picLocks noChangeAspect="1"/>
          </p:cNvPicPr>
          <p:nvPr/>
        </p:nvPicPr>
        <p:blipFill rotWithShape="1">
          <a:blip r:embed="rId3">
            <a:extLst>
              <a:ext uri="{28A0092B-C50C-407E-A947-70E740481C1C}">
                <a14:useLocalDpi xmlns:a14="http://schemas.microsoft.com/office/drawing/2010/main" val="0"/>
              </a:ext>
            </a:extLst>
          </a:blip>
          <a:srcRect t="2872" b="8196"/>
          <a:stretch/>
        </p:blipFill>
        <p:spPr>
          <a:xfrm>
            <a:off x="0" y="0"/>
            <a:ext cx="12192000" cy="6858001"/>
          </a:xfrm>
          <a:prstGeom prst="rect">
            <a:avLst/>
          </a:prstGeom>
        </p:spPr>
      </p:pic>
      <p:pic>
        <p:nvPicPr>
          <p:cNvPr id="3" name="Picture 2">
            <a:extLst>
              <a:ext uri="{FF2B5EF4-FFF2-40B4-BE49-F238E27FC236}">
                <a16:creationId xmlns:a16="http://schemas.microsoft.com/office/drawing/2014/main" id="{7D56FA60-DF6A-B941-ABDE-8675062BF5D1}"/>
              </a:ext>
            </a:extLst>
          </p:cNvPr>
          <p:cNvPicPr>
            <a:picLocks noChangeAspect="1"/>
          </p:cNvPicPr>
          <p:nvPr/>
        </p:nvPicPr>
        <p:blipFill>
          <a:blip r:embed="rId4"/>
          <a:stretch>
            <a:fillRect/>
          </a:stretch>
        </p:blipFill>
        <p:spPr>
          <a:xfrm>
            <a:off x="926755" y="571676"/>
            <a:ext cx="10706006" cy="453935"/>
          </a:xfrm>
          <a:prstGeom prst="rect">
            <a:avLst/>
          </a:prstGeom>
        </p:spPr>
      </p:pic>
      <p:pic>
        <p:nvPicPr>
          <p:cNvPr id="5" name="Picture 4">
            <a:extLst>
              <a:ext uri="{FF2B5EF4-FFF2-40B4-BE49-F238E27FC236}">
                <a16:creationId xmlns:a16="http://schemas.microsoft.com/office/drawing/2014/main" id="{1E607E27-E04C-044D-9511-8F112811776B}"/>
              </a:ext>
            </a:extLst>
          </p:cNvPr>
          <p:cNvPicPr>
            <a:picLocks noChangeAspect="1"/>
          </p:cNvPicPr>
          <p:nvPr/>
        </p:nvPicPr>
        <p:blipFill>
          <a:blip r:embed="rId5"/>
          <a:stretch>
            <a:fillRect/>
          </a:stretch>
        </p:blipFill>
        <p:spPr>
          <a:xfrm>
            <a:off x="1038434" y="3612448"/>
            <a:ext cx="10984690" cy="826049"/>
          </a:xfrm>
          <a:prstGeom prst="rect">
            <a:avLst/>
          </a:prstGeom>
        </p:spPr>
      </p:pic>
    </p:spTree>
    <p:extLst>
      <p:ext uri="{BB962C8B-B14F-4D97-AF65-F5344CB8AC3E}">
        <p14:creationId xmlns:p14="http://schemas.microsoft.com/office/powerpoint/2010/main" val="113307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25000" y="125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5"/>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C594C44-D7C3-2F44-A86D-ABBD330EA386}"/>
              </a:ext>
            </a:extLst>
          </p:cNvPr>
          <p:cNvSpPr>
            <a:spLocks noGrp="1"/>
          </p:cNvSpPr>
          <p:nvPr>
            <p:ph type="title"/>
          </p:nvPr>
        </p:nvSpPr>
        <p:spPr>
          <a:xfrm>
            <a:off x="863029" y="1012004"/>
            <a:ext cx="3416158" cy="4795408"/>
          </a:xfrm>
        </p:spPr>
        <p:txBody>
          <a:bodyPr>
            <a:normAutofit/>
          </a:bodyPr>
          <a:lstStyle/>
          <a:p>
            <a:r>
              <a:rPr lang="en-US">
                <a:solidFill>
                  <a:srgbClr val="FFFFFF"/>
                </a:solidFill>
              </a:rPr>
              <a:t>What was wrong with that?</a:t>
            </a:r>
            <a:endParaRPr lang="en-US" dirty="0">
              <a:solidFill>
                <a:srgbClr val="FFFFFF"/>
              </a:solidFill>
            </a:endParaRPr>
          </a:p>
        </p:txBody>
      </p:sp>
      <p:graphicFrame>
        <p:nvGraphicFramePr>
          <p:cNvPr id="41" name="Content Placeholder 2">
            <a:extLst>
              <a:ext uri="{FF2B5EF4-FFF2-40B4-BE49-F238E27FC236}">
                <a16:creationId xmlns:a16="http://schemas.microsoft.com/office/drawing/2014/main" id="{DD4DE2EF-037F-C04F-B8CE-24048C163ECF}"/>
              </a:ext>
            </a:extLst>
          </p:cNvPr>
          <p:cNvGraphicFramePr>
            <a:graphicFrameLocks/>
          </p:cNvGraphicFramePr>
          <p:nvPr>
            <p:extLst>
              <p:ext uri="{D42A27DB-BD31-4B8C-83A1-F6EECF244321}">
                <p14:modId xmlns:p14="http://schemas.microsoft.com/office/powerpoint/2010/main" val="399161529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8077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25E394-23EE-3549-8F8B-DB0826ADDBFD}"/>
              </a:ext>
            </a:extLst>
          </p:cNvPr>
          <p:cNvPicPr>
            <a:picLocks noChangeAspect="1"/>
          </p:cNvPicPr>
          <p:nvPr/>
        </p:nvPicPr>
        <p:blipFill>
          <a:blip r:embed="rId2"/>
          <a:stretch>
            <a:fillRect/>
          </a:stretch>
        </p:blipFill>
        <p:spPr>
          <a:xfrm>
            <a:off x="1120478" y="1361516"/>
            <a:ext cx="7009396" cy="4128822"/>
          </a:xfrm>
          <a:prstGeom prst="rect">
            <a:avLst/>
          </a:prstGeom>
        </p:spPr>
      </p:pic>
      <p:cxnSp>
        <p:nvCxnSpPr>
          <p:cNvPr id="10" name="Straight Connector 9">
            <a:extLst>
              <a:ext uri="{FF2B5EF4-FFF2-40B4-BE49-F238E27FC236}">
                <a16:creationId xmlns:a16="http://schemas.microsoft.com/office/drawing/2014/main" id="{E12350F3-DB83-413A-980B-1CEB92498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53265" y="1570814"/>
            <a:ext cx="0" cy="3710227"/>
          </a:xfrm>
          <a:prstGeom prst="line">
            <a:avLst/>
          </a:prstGeom>
          <a:ln w="19050">
            <a:solidFill>
              <a:srgbClr val="FFBE1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951AC33-8A17-FB4E-A7CD-E5AA0476C31F}"/>
              </a:ext>
            </a:extLst>
          </p:cNvPr>
          <p:cNvSpPr txBox="1"/>
          <p:nvPr/>
        </p:nvSpPr>
        <p:spPr>
          <a:xfrm>
            <a:off x="8677071" y="2434224"/>
            <a:ext cx="2765249" cy="4161134"/>
          </a:xfrm>
          <a:prstGeom prst="rect">
            <a:avLst/>
          </a:prstGeom>
        </p:spPr>
        <p:txBody>
          <a:bodyPr vert="horz" lIns="91440" tIns="45720" rIns="91440" bIns="45720" rtlCol="0" anchor="b">
            <a:normAutofit fontScale="92500" lnSpcReduction="20000"/>
          </a:bodyPr>
          <a:lstStyle/>
          <a:p>
            <a:pPr>
              <a:lnSpc>
                <a:spcPct val="90000"/>
              </a:lnSpc>
              <a:spcBef>
                <a:spcPct val="0"/>
              </a:spcBef>
              <a:spcAft>
                <a:spcPts val="600"/>
              </a:spcAft>
            </a:pPr>
            <a:r>
              <a:rPr lang="en-US" sz="6000" kern="1200" spc="-300" dirty="0">
                <a:solidFill>
                  <a:schemeClr val="tx1">
                    <a:lumMod val="50000"/>
                    <a:lumOff val="50000"/>
                  </a:schemeClr>
                </a:solidFill>
                <a:latin typeface="+mj-lt"/>
                <a:ea typeface="+mj-ea"/>
                <a:cs typeface="+mj-cs"/>
              </a:rPr>
              <a:t>Is this TDD?</a:t>
            </a:r>
          </a:p>
          <a:p>
            <a:pPr>
              <a:lnSpc>
                <a:spcPct val="90000"/>
              </a:lnSpc>
              <a:spcBef>
                <a:spcPct val="0"/>
              </a:spcBef>
              <a:spcAft>
                <a:spcPts val="600"/>
              </a:spcAft>
            </a:pPr>
            <a:endParaRPr lang="en-US" sz="6000" spc="-300" dirty="0">
              <a:solidFill>
                <a:schemeClr val="tx1">
                  <a:lumMod val="50000"/>
                  <a:lumOff val="50000"/>
                </a:schemeClr>
              </a:solidFill>
              <a:latin typeface="+mj-lt"/>
              <a:ea typeface="+mj-ea"/>
              <a:cs typeface="+mj-cs"/>
            </a:endParaRPr>
          </a:p>
          <a:p>
            <a:pPr>
              <a:lnSpc>
                <a:spcPct val="90000"/>
              </a:lnSpc>
              <a:spcBef>
                <a:spcPct val="0"/>
              </a:spcBef>
              <a:spcAft>
                <a:spcPts val="600"/>
              </a:spcAft>
            </a:pPr>
            <a:r>
              <a:rPr lang="en-US" sz="6000" kern="1200" spc="-300" dirty="0">
                <a:solidFill>
                  <a:schemeClr val="tx1">
                    <a:lumMod val="50000"/>
                    <a:lumOff val="50000"/>
                  </a:schemeClr>
                </a:solidFill>
                <a:latin typeface="+mj-lt"/>
                <a:ea typeface="+mj-ea"/>
                <a:cs typeface="+mj-cs"/>
              </a:rPr>
              <a:t>What is the domain?</a:t>
            </a:r>
          </a:p>
          <a:p>
            <a:pPr>
              <a:lnSpc>
                <a:spcPct val="90000"/>
              </a:lnSpc>
              <a:spcBef>
                <a:spcPct val="0"/>
              </a:spcBef>
              <a:spcAft>
                <a:spcPts val="600"/>
              </a:spcAft>
            </a:pPr>
            <a:endParaRPr lang="en-US" sz="6000" spc="-300" dirty="0">
              <a:solidFill>
                <a:schemeClr val="tx1">
                  <a:lumMod val="50000"/>
                  <a:lumOff val="50000"/>
                </a:schemeClr>
              </a:solidFill>
              <a:latin typeface="+mj-lt"/>
              <a:ea typeface="+mj-ea"/>
              <a:cs typeface="+mj-cs"/>
            </a:endParaRPr>
          </a:p>
          <a:p>
            <a:pPr>
              <a:lnSpc>
                <a:spcPct val="90000"/>
              </a:lnSpc>
              <a:spcBef>
                <a:spcPct val="0"/>
              </a:spcBef>
              <a:spcAft>
                <a:spcPts val="600"/>
              </a:spcAft>
            </a:pPr>
            <a:endParaRPr lang="en-US" sz="6000" kern="1200" spc="-300"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838943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88CF26-E58E-F44C-873A-F848DFA6F7A0}"/>
              </a:ext>
            </a:extLst>
          </p:cNvPr>
          <p:cNvPicPr>
            <a:picLocks noChangeAspect="1"/>
          </p:cNvPicPr>
          <p:nvPr/>
        </p:nvPicPr>
        <p:blipFill>
          <a:blip r:embed="rId3"/>
          <a:stretch>
            <a:fillRect/>
          </a:stretch>
        </p:blipFill>
        <p:spPr>
          <a:xfrm>
            <a:off x="6947" y="0"/>
            <a:ext cx="12179809" cy="6858000"/>
          </a:xfrm>
          <a:prstGeom prst="rect">
            <a:avLst/>
          </a:prstGeom>
        </p:spPr>
      </p:pic>
      <p:sp>
        <p:nvSpPr>
          <p:cNvPr id="6" name="Rectangle 5">
            <a:extLst>
              <a:ext uri="{FF2B5EF4-FFF2-40B4-BE49-F238E27FC236}">
                <a16:creationId xmlns:a16="http://schemas.microsoft.com/office/drawing/2014/main" id="{396AC5A1-0E42-3D4B-B5B7-5995CDBE50A7}"/>
              </a:ext>
            </a:extLst>
          </p:cNvPr>
          <p:cNvSpPr/>
          <p:nvPr/>
        </p:nvSpPr>
        <p:spPr>
          <a:xfrm>
            <a:off x="2091447" y="840624"/>
            <a:ext cx="7747381" cy="4031873"/>
          </a:xfrm>
          <a:prstGeom prst="rect">
            <a:avLst/>
          </a:prstGeom>
        </p:spPr>
        <p:txBody>
          <a:bodyPr wrap="square">
            <a:spAutoFit/>
          </a:bodyPr>
          <a:lstStyle/>
          <a:p>
            <a:r>
              <a:rPr lang="en-US" sz="1600" dirty="0">
                <a:solidFill>
                  <a:schemeClr val="bg1"/>
                </a:solidFill>
                <a:latin typeface="Century Gothic" panose="020B0502020202020204" pitchFamily="34" charset="0"/>
                <a:cs typeface="Arial" panose="020B0604020202020204" pitchFamily="34" charset="0"/>
              </a:rPr>
              <a:t>[code language=”text”]</a:t>
            </a:r>
          </a:p>
          <a:p>
            <a:br>
              <a:rPr lang="en-US" sz="1600" dirty="0">
                <a:solidFill>
                  <a:schemeClr val="bg1"/>
                </a:solidFill>
                <a:latin typeface="Century Gothic" panose="020B0502020202020204" pitchFamily="34" charset="0"/>
                <a:cs typeface="Arial" panose="020B0604020202020204" pitchFamily="34" charset="0"/>
              </a:rPr>
            </a:br>
            <a:r>
              <a:rPr lang="en-US" sz="1600" dirty="0">
                <a:solidFill>
                  <a:schemeClr val="bg1"/>
                </a:solidFill>
                <a:latin typeface="Century Gothic" panose="020B0502020202020204" pitchFamily="34" charset="0"/>
                <a:cs typeface="Arial" panose="020B0604020202020204" pitchFamily="34" charset="0"/>
              </a:rPr>
              <a:t>Scenario: Redirect user to originally requested page after logging in</a:t>
            </a:r>
          </a:p>
          <a:p>
            <a:br>
              <a:rPr lang="en-US" sz="1600" dirty="0">
                <a:solidFill>
                  <a:schemeClr val="bg1"/>
                </a:solidFill>
                <a:latin typeface="Century Gothic" panose="020B0502020202020204" pitchFamily="34" charset="0"/>
                <a:cs typeface="Arial" panose="020B0604020202020204" pitchFamily="34" charset="0"/>
              </a:rPr>
            </a:br>
            <a:r>
              <a:rPr lang="en-US" sz="1600" b="1" dirty="0">
                <a:solidFill>
                  <a:schemeClr val="bg1"/>
                </a:solidFill>
                <a:latin typeface="Century Gothic" panose="020B0502020202020204" pitchFamily="34" charset="0"/>
                <a:cs typeface="Arial" panose="020B0604020202020204" pitchFamily="34" charset="0"/>
              </a:rPr>
              <a:t>Given</a:t>
            </a:r>
            <a:r>
              <a:rPr lang="en-US" sz="1600" dirty="0">
                <a:solidFill>
                  <a:schemeClr val="bg1"/>
                </a:solidFill>
                <a:latin typeface="Century Gothic" panose="020B0502020202020204" pitchFamily="34" charset="0"/>
                <a:cs typeface="Arial" panose="020B0604020202020204" pitchFamily="34" charset="0"/>
              </a:rPr>
              <a:t> a User "</a:t>
            </a:r>
            <a:r>
              <a:rPr lang="en-US" sz="1600" dirty="0" err="1">
                <a:solidFill>
                  <a:schemeClr val="bg1"/>
                </a:solidFill>
                <a:latin typeface="Century Gothic" panose="020B0502020202020204" pitchFamily="34" charset="0"/>
                <a:cs typeface="Arial" panose="020B0604020202020204" pitchFamily="34" charset="0"/>
              </a:rPr>
              <a:t>dave</a:t>
            </a:r>
            <a:r>
              <a:rPr lang="en-US" sz="1600" dirty="0">
                <a:solidFill>
                  <a:schemeClr val="bg1"/>
                </a:solidFill>
                <a:latin typeface="Century Gothic" panose="020B0502020202020204" pitchFamily="34" charset="0"/>
                <a:cs typeface="Arial" panose="020B0604020202020204" pitchFamily="34" charset="0"/>
              </a:rPr>
              <a:t>" exists with password "secret”</a:t>
            </a:r>
            <a:br>
              <a:rPr lang="en-US" sz="1600" dirty="0">
                <a:solidFill>
                  <a:schemeClr val="bg1"/>
                </a:solidFill>
                <a:latin typeface="Century Gothic" panose="020B0502020202020204" pitchFamily="34" charset="0"/>
                <a:cs typeface="Arial" panose="020B0604020202020204" pitchFamily="34" charset="0"/>
              </a:rPr>
            </a:br>
            <a:r>
              <a:rPr lang="en-US" sz="1600" dirty="0">
                <a:solidFill>
                  <a:schemeClr val="bg1"/>
                </a:solidFill>
                <a:latin typeface="Century Gothic" panose="020B0502020202020204" pitchFamily="34" charset="0"/>
                <a:cs typeface="Arial" panose="020B0604020202020204" pitchFamily="34" charset="0"/>
              </a:rPr>
              <a:t>And I am not logged in</a:t>
            </a:r>
          </a:p>
          <a:p>
            <a:br>
              <a:rPr lang="en-US" sz="1600" dirty="0">
                <a:solidFill>
                  <a:schemeClr val="bg1"/>
                </a:solidFill>
                <a:latin typeface="Century Gothic" panose="020B0502020202020204" pitchFamily="34" charset="0"/>
                <a:cs typeface="Arial" panose="020B0604020202020204" pitchFamily="34" charset="0"/>
              </a:rPr>
            </a:br>
            <a:r>
              <a:rPr lang="en-US" sz="1600" b="1" dirty="0">
                <a:solidFill>
                  <a:schemeClr val="bg1"/>
                </a:solidFill>
                <a:latin typeface="Century Gothic" panose="020B0502020202020204" pitchFamily="34" charset="0"/>
                <a:cs typeface="Arial" panose="020B0604020202020204" pitchFamily="34" charset="0"/>
              </a:rPr>
              <a:t>When</a:t>
            </a:r>
            <a:r>
              <a:rPr lang="en-US" sz="1600" dirty="0">
                <a:solidFill>
                  <a:schemeClr val="bg1"/>
                </a:solidFill>
                <a:latin typeface="Century Gothic" panose="020B0502020202020204" pitchFamily="34" charset="0"/>
                <a:cs typeface="Arial" panose="020B0604020202020204" pitchFamily="34" charset="0"/>
              </a:rPr>
              <a:t> I navigate to the home page</a:t>
            </a:r>
            <a:br>
              <a:rPr lang="en-US" sz="1600" dirty="0">
                <a:solidFill>
                  <a:schemeClr val="bg1"/>
                </a:solidFill>
                <a:latin typeface="Century Gothic" panose="020B0502020202020204" pitchFamily="34" charset="0"/>
                <a:cs typeface="Arial" panose="020B0604020202020204" pitchFamily="34" charset="0"/>
              </a:rPr>
            </a:br>
            <a:r>
              <a:rPr lang="en-US" sz="1600" b="1" dirty="0">
                <a:solidFill>
                  <a:schemeClr val="bg1"/>
                </a:solidFill>
                <a:latin typeface="Century Gothic" panose="020B0502020202020204" pitchFamily="34" charset="0"/>
                <a:cs typeface="Arial" panose="020B0604020202020204" pitchFamily="34" charset="0"/>
              </a:rPr>
              <a:t>Then</a:t>
            </a:r>
            <a:r>
              <a:rPr lang="en-US" sz="1600" dirty="0">
                <a:solidFill>
                  <a:schemeClr val="bg1"/>
                </a:solidFill>
                <a:latin typeface="Century Gothic" panose="020B0502020202020204" pitchFamily="34" charset="0"/>
                <a:cs typeface="Arial" panose="020B0604020202020204" pitchFamily="34" charset="0"/>
              </a:rPr>
              <a:t> I am redirected to the login form</a:t>
            </a:r>
          </a:p>
          <a:p>
            <a:br>
              <a:rPr lang="en-US" sz="1600" dirty="0">
                <a:solidFill>
                  <a:schemeClr val="bg1"/>
                </a:solidFill>
                <a:latin typeface="Century Gothic" panose="020B0502020202020204" pitchFamily="34" charset="0"/>
                <a:cs typeface="Arial" panose="020B0604020202020204" pitchFamily="34" charset="0"/>
              </a:rPr>
            </a:br>
            <a:r>
              <a:rPr lang="en-US" sz="1600" b="1" dirty="0">
                <a:solidFill>
                  <a:schemeClr val="bg1"/>
                </a:solidFill>
                <a:latin typeface="Century Gothic" panose="020B0502020202020204" pitchFamily="34" charset="0"/>
                <a:cs typeface="Arial" panose="020B0604020202020204" pitchFamily="34" charset="0"/>
              </a:rPr>
              <a:t>When</a:t>
            </a:r>
            <a:r>
              <a:rPr lang="en-US" sz="1600" dirty="0">
                <a:solidFill>
                  <a:schemeClr val="bg1"/>
                </a:solidFill>
                <a:latin typeface="Century Gothic" panose="020B0502020202020204" pitchFamily="34" charset="0"/>
                <a:cs typeface="Arial" panose="020B0604020202020204" pitchFamily="34" charset="0"/>
              </a:rPr>
              <a:t> I fill in "Username" with "</a:t>
            </a:r>
            <a:r>
              <a:rPr lang="en-US" sz="1600" dirty="0" err="1">
                <a:solidFill>
                  <a:schemeClr val="bg1"/>
                </a:solidFill>
                <a:latin typeface="Century Gothic" panose="020B0502020202020204" pitchFamily="34" charset="0"/>
                <a:cs typeface="Arial" panose="020B0604020202020204" pitchFamily="34" charset="0"/>
              </a:rPr>
              <a:t>dave</a:t>
            </a:r>
            <a:r>
              <a:rPr lang="en-US" sz="1600" dirty="0">
                <a:solidFill>
                  <a:schemeClr val="bg1"/>
                </a:solidFill>
                <a:latin typeface="Century Gothic" panose="020B0502020202020204" pitchFamily="34" charset="0"/>
                <a:cs typeface="Arial" panose="020B0604020202020204" pitchFamily="34" charset="0"/>
              </a:rPr>
              <a:t>"</a:t>
            </a:r>
            <a:br>
              <a:rPr lang="en-US" sz="1600" dirty="0">
                <a:solidFill>
                  <a:schemeClr val="bg1"/>
                </a:solidFill>
                <a:latin typeface="Century Gothic" panose="020B0502020202020204" pitchFamily="34" charset="0"/>
                <a:cs typeface="Arial" panose="020B0604020202020204" pitchFamily="34" charset="0"/>
              </a:rPr>
            </a:br>
            <a:r>
              <a:rPr lang="en-US" sz="1600" dirty="0">
                <a:solidFill>
                  <a:schemeClr val="bg1"/>
                </a:solidFill>
                <a:latin typeface="Century Gothic" panose="020B0502020202020204" pitchFamily="34" charset="0"/>
                <a:cs typeface="Arial" panose="020B0604020202020204" pitchFamily="34" charset="0"/>
              </a:rPr>
              <a:t>And I fill in "Password" with "secret"</a:t>
            </a:r>
            <a:br>
              <a:rPr lang="en-US" sz="1600" dirty="0">
                <a:solidFill>
                  <a:schemeClr val="bg1"/>
                </a:solidFill>
                <a:latin typeface="Century Gothic" panose="020B0502020202020204" pitchFamily="34" charset="0"/>
                <a:cs typeface="Arial" panose="020B0604020202020204" pitchFamily="34" charset="0"/>
              </a:rPr>
            </a:br>
            <a:r>
              <a:rPr lang="en-US" sz="1600" dirty="0">
                <a:solidFill>
                  <a:schemeClr val="bg1"/>
                </a:solidFill>
                <a:latin typeface="Century Gothic" panose="020B0502020202020204" pitchFamily="34" charset="0"/>
                <a:cs typeface="Arial" panose="020B0604020202020204" pitchFamily="34" charset="0"/>
              </a:rPr>
              <a:t>And I press "Login"</a:t>
            </a:r>
            <a:br>
              <a:rPr lang="en-US" sz="1600" dirty="0">
                <a:solidFill>
                  <a:schemeClr val="bg1"/>
                </a:solidFill>
                <a:latin typeface="Century Gothic" panose="020B0502020202020204" pitchFamily="34" charset="0"/>
                <a:cs typeface="Arial" panose="020B0604020202020204" pitchFamily="34" charset="0"/>
              </a:rPr>
            </a:br>
            <a:r>
              <a:rPr lang="en-US" sz="1600" b="1" dirty="0">
                <a:solidFill>
                  <a:schemeClr val="bg1"/>
                </a:solidFill>
                <a:latin typeface="Century Gothic" panose="020B0502020202020204" pitchFamily="34" charset="0"/>
                <a:cs typeface="Arial" panose="020B0604020202020204" pitchFamily="34" charset="0"/>
              </a:rPr>
              <a:t>Then</a:t>
            </a:r>
            <a:r>
              <a:rPr lang="en-US" sz="1600" dirty="0">
                <a:solidFill>
                  <a:schemeClr val="bg1"/>
                </a:solidFill>
                <a:latin typeface="Century Gothic" panose="020B0502020202020204" pitchFamily="34" charset="0"/>
                <a:cs typeface="Arial" panose="020B0604020202020204" pitchFamily="34" charset="0"/>
              </a:rPr>
              <a:t> I should be on the home page</a:t>
            </a:r>
          </a:p>
          <a:p>
            <a:br>
              <a:rPr lang="en-US" sz="1600" dirty="0">
                <a:solidFill>
                  <a:schemeClr val="bg1"/>
                </a:solidFill>
                <a:latin typeface="Century Gothic" panose="020B0502020202020204" pitchFamily="34" charset="0"/>
                <a:cs typeface="Arial" panose="020B0604020202020204" pitchFamily="34" charset="0"/>
              </a:rPr>
            </a:br>
            <a:r>
              <a:rPr lang="en-US" sz="1600" dirty="0">
                <a:solidFill>
                  <a:schemeClr val="bg1"/>
                </a:solidFill>
                <a:latin typeface="Century Gothic" panose="020B0502020202020204" pitchFamily="34" charset="0"/>
                <a:cs typeface="Arial" panose="020B0604020202020204" pitchFamily="34" charset="0"/>
              </a:rPr>
              <a:t>[/code]</a:t>
            </a:r>
          </a:p>
        </p:txBody>
      </p:sp>
    </p:spTree>
    <p:extLst>
      <p:ext uri="{BB962C8B-B14F-4D97-AF65-F5344CB8AC3E}">
        <p14:creationId xmlns:p14="http://schemas.microsoft.com/office/powerpoint/2010/main" val="39220491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2033</TotalTime>
  <Words>1757</Words>
  <Application>Microsoft Macintosh PowerPoint</Application>
  <PresentationFormat>Widescreen</PresentationFormat>
  <Paragraphs>196</Paragraphs>
  <Slides>33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Century Gothic</vt:lpstr>
      <vt:lpstr>Gabriola</vt:lpstr>
      <vt:lpstr>Office Theme</vt:lpstr>
      <vt:lpstr>Combining DDD and BDD to boost acceptance Testing and testing automation  Leonardo Souza Mattos #TAS19</vt:lpstr>
      <vt:lpstr>PowerPoint Presentation</vt:lpstr>
      <vt:lpstr>PowerPoint Presentation</vt:lpstr>
      <vt:lpstr>PowerPoint Presentation</vt:lpstr>
      <vt:lpstr>PowerPoint Presentation</vt:lpstr>
      <vt:lpstr>PowerPoint Presentation</vt:lpstr>
      <vt:lpstr>What was wrong with that?</vt:lpstr>
      <vt:lpstr>PowerPoint Presentation</vt:lpstr>
      <vt:lpstr>PowerPoint Presentation</vt:lpstr>
      <vt:lpstr>What was wrong with that?</vt:lpstr>
      <vt:lpstr>PowerPoint Presentation</vt:lpstr>
      <vt:lpstr>There are many testing pyramids</vt:lpstr>
      <vt:lpstr>PowerPoint Presentation</vt:lpstr>
      <vt:lpstr>Domain language throughout tests, combining DDD and BDD</vt:lpstr>
      <vt:lpstr>Testing pyramids are not a good map</vt:lpstr>
      <vt:lpstr>Feedback loops</vt:lpstr>
      <vt:lpstr>Navigation by public transport</vt:lpstr>
      <vt:lpstr>PowerPoint Presentation</vt:lpstr>
      <vt:lpstr>PowerPoint Presentation</vt:lpstr>
      <vt:lpstr>PowerPoint Presentation</vt:lpstr>
      <vt:lpstr>DDD + BDD in practice:  Feature Mapping!!</vt:lpstr>
      <vt:lpstr>How feature mapping helps on acceptance testing</vt:lpstr>
      <vt:lpstr>Event storming</vt:lpstr>
      <vt:lpstr>In our example</vt:lpstr>
      <vt:lpstr>Example Mapping</vt:lpstr>
      <vt:lpstr>Navigation by public transport</vt:lpstr>
      <vt:lpstr>Acceptance Criteria</vt:lpstr>
      <vt:lpstr>PowerPoint Presentation</vt:lpstr>
      <vt:lpstr>WebDriver</vt:lpstr>
      <vt:lpstr>Cucumber</vt:lpstr>
      <vt:lpstr>Conclusion</vt:lpstr>
      <vt:lpstr>Exit Criteria</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Combining DDD and BDD to boost acceptance Testing and testing automation  Leonardo Souza Mattos #TAS19</dc:title>
  <dc:creator>Souza Mattos, Leo</dc:creator>
  <cp:lastModifiedBy>Souza Mattos, Leo</cp:lastModifiedBy>
  <cp:revision>7</cp:revision>
  <dcterms:created xsi:type="dcterms:W3CDTF">2019-03-24T03:00:39Z</dcterms:created>
  <dcterms:modified xsi:type="dcterms:W3CDTF">2019-03-25T12:55:09Z</dcterms:modified>
</cp:coreProperties>
</file>